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4"/>
  </p:sldMasterIdLst>
  <p:notesMasterIdLst>
    <p:notesMasterId r:id="rId40"/>
  </p:notesMasterIdLst>
  <p:sldIdLst>
    <p:sldId id="257" r:id="rId5"/>
    <p:sldId id="259" r:id="rId6"/>
    <p:sldId id="735" r:id="rId7"/>
    <p:sldId id="740" r:id="rId8"/>
    <p:sldId id="650" r:id="rId9"/>
    <p:sldId id="742" r:id="rId10"/>
    <p:sldId id="782" r:id="rId11"/>
    <p:sldId id="755" r:id="rId12"/>
    <p:sldId id="651" r:id="rId13"/>
    <p:sldId id="741" r:id="rId14"/>
    <p:sldId id="769" r:id="rId15"/>
    <p:sldId id="655" r:id="rId16"/>
    <p:sldId id="770" r:id="rId17"/>
    <p:sldId id="656" r:id="rId18"/>
    <p:sldId id="771" r:id="rId19"/>
    <p:sldId id="658" r:id="rId20"/>
    <p:sldId id="772" r:id="rId21"/>
    <p:sldId id="660" r:id="rId22"/>
    <p:sldId id="773" r:id="rId23"/>
    <p:sldId id="662" r:id="rId24"/>
    <p:sldId id="774" r:id="rId25"/>
    <p:sldId id="664" r:id="rId26"/>
    <p:sldId id="775" r:id="rId27"/>
    <p:sldId id="666" r:id="rId28"/>
    <p:sldId id="776" r:id="rId29"/>
    <p:sldId id="668" r:id="rId30"/>
    <p:sldId id="777" r:id="rId31"/>
    <p:sldId id="757" r:id="rId32"/>
    <p:sldId id="778" r:id="rId33"/>
    <p:sldId id="760" r:id="rId34"/>
    <p:sldId id="779" r:id="rId35"/>
    <p:sldId id="763" r:id="rId36"/>
    <p:sldId id="780" r:id="rId37"/>
    <p:sldId id="766" r:id="rId38"/>
    <p:sldId id="781" r:id="rId39"/>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07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1A1"/>
    <a:srgbClr val="CABBD0"/>
    <a:srgbClr val="025565"/>
    <a:srgbClr val="015969"/>
    <a:srgbClr val="CCDEE1"/>
    <a:srgbClr val="3A6E31"/>
    <a:srgbClr val="E06C00"/>
    <a:srgbClr val="8DC5CB"/>
    <a:srgbClr val="2AA8B0"/>
    <a:srgbClr val="F2955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A98BD18-E9ED-614E-BE4A-C7D952260E41}" v="198" dt="2025-11-26T14:45:44.94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135"/>
    <p:restoredTop sz="92299"/>
  </p:normalViewPr>
  <p:slideViewPr>
    <p:cSldViewPr snapToObjects="1">
      <p:cViewPr varScale="1">
        <p:scale>
          <a:sx n="71" d="100"/>
          <a:sy n="71" d="100"/>
        </p:scale>
        <p:origin x="488" y="44"/>
      </p:cViewPr>
      <p:guideLst>
        <p:guide orient="horz" pos="2160"/>
        <p:guide pos="307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notesMaster" Target="notesMasters/notesMaster1.xml"/><Relationship Id="rId45"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20" Type="http://schemas.openxmlformats.org/officeDocument/2006/relationships/slide" Target="slides/slide16.xml"/><Relationship Id="rId41"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package" Target="../embeddings/Microsoft_Excel_Worksheet16.xlsx"/><Relationship Id="rId2" Type="http://schemas.microsoft.com/office/2011/relationships/chartColorStyle" Target="colors17.xml"/><Relationship Id="rId1" Type="http://schemas.microsoft.com/office/2011/relationships/chartStyle" Target="style17.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53365405108301822"/>
        </c:manualLayout>
      </c:layout>
      <c:barChart>
        <c:barDir val="col"/>
        <c:grouping val="clustered"/>
        <c:varyColors val="0"/>
        <c:ser>
          <c:idx val="0"/>
          <c:order val="0"/>
          <c:tx>
            <c:strRef>
              <c:f>Sheet1!$B$1</c:f>
              <c:strCache>
                <c:ptCount val="1"/>
                <c:pt idx="0">
                  <c:v>q01_2025</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D71D-234A-BC86-2AD23DDF53C1}"/>
              </c:ext>
            </c:extLst>
          </c:dPt>
          <c:dPt>
            <c:idx val="6"/>
            <c:invertIfNegative val="0"/>
            <c:bubble3D val="0"/>
            <c:spPr>
              <a:solidFill>
                <a:srgbClr val="0071A1"/>
              </a:solidFill>
              <a:ln>
                <a:noFill/>
              </a:ln>
              <a:effectLst/>
            </c:spPr>
            <c:extLst>
              <c:ext xmlns:c16="http://schemas.microsoft.com/office/drawing/2014/chart" uri="{C3380CC4-5D6E-409C-BE32-E72D297353CC}">
                <c16:uniqueId val="{00000003-D71D-234A-BC86-2AD23DDF53C1}"/>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Kvinna</c:v>
                </c:pt>
                <c:pt idx="1">
                  <c:v>Man</c:v>
                </c:pt>
                <c:pt idx="2">
                  <c:v>Annat</c:v>
                </c:pt>
                <c:pt idx="3">
                  <c:v>Vi är två vårdnadshavare som svarar på enkäten tillsammans</c:v>
                </c:pt>
              </c:strCache>
            </c:strRef>
          </c:cat>
          <c:val>
            <c:numRef>
              <c:f>Sheet1!$B$2:$B$5</c:f>
              <c:numCache>
                <c:formatCode>General</c:formatCode>
                <c:ptCount val="4"/>
                <c:pt idx="0">
                  <c:v>0.6796875</c:v>
                </c:pt>
                <c:pt idx="1">
                  <c:v>0.15625</c:v>
                </c:pt>
                <c:pt idx="2">
                  <c:v>0</c:v>
                </c:pt>
                <c:pt idx="3">
                  <c:v>0.1640625</c:v>
                </c:pt>
              </c:numCache>
            </c:numRef>
          </c:val>
          <c:extLst>
            <c:ext xmlns:c16="http://schemas.microsoft.com/office/drawing/2014/chart" uri="{C3380CC4-5D6E-409C-BE32-E72D297353CC}">
              <c16:uniqueId val="{00000004-D71D-234A-BC86-2AD23DDF53C1}"/>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2025</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2291-D34C-ABA3-2DD33F4A400E}"/>
              </c:ext>
            </c:extLst>
          </c:dPt>
          <c:dPt>
            <c:idx val="6"/>
            <c:invertIfNegative val="0"/>
            <c:bubble3D val="0"/>
            <c:spPr>
              <a:solidFill>
                <a:srgbClr val="0071A1"/>
              </a:solidFill>
              <a:ln>
                <a:noFill/>
              </a:ln>
              <a:effectLst/>
            </c:spPr>
            <c:extLst>
              <c:ext xmlns:c16="http://schemas.microsoft.com/office/drawing/2014/chart" uri="{C3380CC4-5D6E-409C-BE32-E72D297353CC}">
                <c16:uniqueId val="{00000003-2291-D34C-ABA3-2DD33F4A400E}"/>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0%</c:formatCode>
                <c:ptCount val="3"/>
                <c:pt idx="0">
                  <c:v>1.5267175572519083E-2</c:v>
                </c:pt>
                <c:pt idx="1">
                  <c:v>4.5801526717557252E-2</c:v>
                </c:pt>
                <c:pt idx="2">
                  <c:v>0.93893129770992367</c:v>
                </c:pt>
              </c:numCache>
            </c:numRef>
          </c:val>
          <c:extLst>
            <c:ext xmlns:c16="http://schemas.microsoft.com/office/drawing/2014/chart" uri="{C3380CC4-5D6E-409C-BE32-E72D297353CC}">
              <c16:uniqueId val="{00000004-2291-D34C-ABA3-2DD33F4A400E}"/>
            </c:ext>
          </c:extLst>
        </c:ser>
        <c:ser>
          <c:idx val="1"/>
          <c:order val="1"/>
          <c:tx>
            <c:strRef>
              <c:f>Sheet1!$C$1</c:f>
              <c:strCache>
                <c:ptCount val="1"/>
                <c:pt idx="0">
                  <c:v>2024</c:v>
                </c:pt>
              </c:strCache>
            </c:strRef>
          </c:tx>
          <c:spPr>
            <a:solidFill>
              <a:schemeClr val="tx2">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Sheet1!$C$2:$C$4</c:f>
              <c:numCache>
                <c:formatCode>0%</c:formatCode>
                <c:ptCount val="3"/>
                <c:pt idx="0">
                  <c:v>0.03</c:v>
                </c:pt>
                <c:pt idx="1">
                  <c:v>7.0000000000000007E-2</c:v>
                </c:pt>
                <c:pt idx="2">
                  <c:v>0.9</c:v>
                </c:pt>
              </c:numCache>
            </c:numRef>
          </c:val>
          <c:extLst>
            <c:ext xmlns:c16="http://schemas.microsoft.com/office/drawing/2014/chart" uri="{C3380CC4-5D6E-409C-BE32-E72D297353CC}">
              <c16:uniqueId val="{00000004-05C6-894E-BEB6-C18572190054}"/>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5284795089697869"/>
        </c:manualLayout>
      </c:layout>
      <c:barChart>
        <c:barDir val="col"/>
        <c:grouping val="clustered"/>
        <c:varyColors val="0"/>
        <c:ser>
          <c:idx val="0"/>
          <c:order val="0"/>
          <c:tx>
            <c:strRef>
              <c:f>Sheet1!$B$1</c:f>
              <c:strCache>
                <c:ptCount val="1"/>
                <c:pt idx="0">
                  <c:v>2025</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100A-C64F-9CF2-5A2D65D2A156}"/>
              </c:ext>
            </c:extLst>
          </c:dPt>
          <c:dPt>
            <c:idx val="6"/>
            <c:invertIfNegative val="0"/>
            <c:bubble3D val="0"/>
            <c:spPr>
              <a:solidFill>
                <a:srgbClr val="0071A1"/>
              </a:solidFill>
              <a:ln>
                <a:noFill/>
              </a:ln>
              <a:effectLst/>
            </c:spPr>
            <c:extLst>
              <c:ext xmlns:c16="http://schemas.microsoft.com/office/drawing/2014/chart" uri="{C3380CC4-5D6E-409C-BE32-E72D297353CC}">
                <c16:uniqueId val="{00000003-100A-C64F-9CF2-5A2D65D2A156}"/>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0%</c:formatCode>
                <c:ptCount val="3"/>
                <c:pt idx="0">
                  <c:v>0.56692913385826771</c:v>
                </c:pt>
                <c:pt idx="1">
                  <c:v>0.17322834645669291</c:v>
                </c:pt>
                <c:pt idx="2">
                  <c:v>0.25984251968503935</c:v>
                </c:pt>
              </c:numCache>
            </c:numRef>
          </c:val>
          <c:extLst>
            <c:ext xmlns:c16="http://schemas.microsoft.com/office/drawing/2014/chart" uri="{C3380CC4-5D6E-409C-BE32-E72D297353CC}">
              <c16:uniqueId val="{00000004-100A-C64F-9CF2-5A2D65D2A156}"/>
            </c:ext>
          </c:extLst>
        </c:ser>
        <c:ser>
          <c:idx val="1"/>
          <c:order val="1"/>
          <c:tx>
            <c:strRef>
              <c:f>Sheet1!$C$1</c:f>
              <c:strCache>
                <c:ptCount val="1"/>
                <c:pt idx="0">
                  <c:v>2024</c:v>
                </c:pt>
              </c:strCache>
            </c:strRef>
          </c:tx>
          <c:spPr>
            <a:solidFill>
              <a:schemeClr val="tx2">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Sheet1!$C$2:$C$4</c:f>
              <c:numCache>
                <c:formatCode>0%</c:formatCode>
                <c:ptCount val="3"/>
                <c:pt idx="0">
                  <c:v>0.65</c:v>
                </c:pt>
                <c:pt idx="1">
                  <c:v>0.13</c:v>
                </c:pt>
                <c:pt idx="2">
                  <c:v>0.22</c:v>
                </c:pt>
              </c:numCache>
            </c:numRef>
          </c:val>
          <c:extLst>
            <c:ext xmlns:c16="http://schemas.microsoft.com/office/drawing/2014/chart" uri="{C3380CC4-5D6E-409C-BE32-E72D297353CC}">
              <c16:uniqueId val="{00000004-2519-ED42-8599-06B3735A6C22}"/>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2025</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6573-404A-A80C-B22F38B54972}"/>
              </c:ext>
            </c:extLst>
          </c:dPt>
          <c:dPt>
            <c:idx val="6"/>
            <c:invertIfNegative val="0"/>
            <c:bubble3D val="0"/>
            <c:spPr>
              <a:solidFill>
                <a:srgbClr val="0071A1"/>
              </a:solidFill>
              <a:ln>
                <a:noFill/>
              </a:ln>
              <a:effectLst/>
            </c:spPr>
            <c:extLst>
              <c:ext xmlns:c16="http://schemas.microsoft.com/office/drawing/2014/chart" uri="{C3380CC4-5D6E-409C-BE32-E72D297353CC}">
                <c16:uniqueId val="{00000003-6573-404A-A80C-B22F38B54972}"/>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0%</c:formatCode>
                <c:ptCount val="3"/>
                <c:pt idx="0">
                  <c:v>0.88461538461538458</c:v>
                </c:pt>
                <c:pt idx="1">
                  <c:v>8.461538461538462E-2</c:v>
                </c:pt>
                <c:pt idx="2">
                  <c:v>3.0769230769230771E-2</c:v>
                </c:pt>
              </c:numCache>
            </c:numRef>
          </c:val>
          <c:extLst>
            <c:ext xmlns:c16="http://schemas.microsoft.com/office/drawing/2014/chart" uri="{C3380CC4-5D6E-409C-BE32-E72D297353CC}">
              <c16:uniqueId val="{00000004-6573-404A-A80C-B22F38B54972}"/>
            </c:ext>
          </c:extLst>
        </c:ser>
        <c:ser>
          <c:idx val="1"/>
          <c:order val="1"/>
          <c:tx>
            <c:strRef>
              <c:f>Sheet1!$C$1</c:f>
              <c:strCache>
                <c:ptCount val="1"/>
                <c:pt idx="0">
                  <c:v>2024</c:v>
                </c:pt>
              </c:strCache>
            </c:strRef>
          </c:tx>
          <c:spPr>
            <a:solidFill>
              <a:schemeClr val="tx2">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Sheet1!$C$2:$C$4</c:f>
              <c:numCache>
                <c:formatCode>0%</c:formatCode>
                <c:ptCount val="3"/>
                <c:pt idx="0">
                  <c:v>0.85</c:v>
                </c:pt>
                <c:pt idx="1">
                  <c:v>0.13</c:v>
                </c:pt>
                <c:pt idx="2">
                  <c:v>0.02</c:v>
                </c:pt>
              </c:numCache>
            </c:numRef>
          </c:val>
          <c:extLst>
            <c:ext xmlns:c16="http://schemas.microsoft.com/office/drawing/2014/chart" uri="{C3380CC4-5D6E-409C-BE32-E72D297353CC}">
              <c16:uniqueId val="{00000004-5060-E64F-8E52-72C69BB135D8}"/>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2025</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AD3F-ED4C-8DFA-B75DFADA6497}"/>
              </c:ext>
            </c:extLst>
          </c:dPt>
          <c:dPt>
            <c:idx val="6"/>
            <c:invertIfNegative val="0"/>
            <c:bubble3D val="0"/>
            <c:spPr>
              <a:solidFill>
                <a:srgbClr val="0071A1"/>
              </a:solidFill>
              <a:ln>
                <a:noFill/>
              </a:ln>
              <a:effectLst/>
            </c:spPr>
            <c:extLst>
              <c:ext xmlns:c16="http://schemas.microsoft.com/office/drawing/2014/chart" uri="{C3380CC4-5D6E-409C-BE32-E72D297353CC}">
                <c16:uniqueId val="{00000003-AD3F-ED4C-8DFA-B75DFADA6497}"/>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0%</c:formatCode>
                <c:ptCount val="3"/>
                <c:pt idx="0">
                  <c:v>0.92366412213740456</c:v>
                </c:pt>
                <c:pt idx="1">
                  <c:v>5.3435114503816793E-2</c:v>
                </c:pt>
                <c:pt idx="2">
                  <c:v>2.2900763358778626E-2</c:v>
                </c:pt>
              </c:numCache>
            </c:numRef>
          </c:val>
          <c:extLst>
            <c:ext xmlns:c16="http://schemas.microsoft.com/office/drawing/2014/chart" uri="{C3380CC4-5D6E-409C-BE32-E72D297353CC}">
              <c16:uniqueId val="{00000004-AD3F-ED4C-8DFA-B75DFADA6497}"/>
            </c:ext>
          </c:extLst>
        </c:ser>
        <c:ser>
          <c:idx val="1"/>
          <c:order val="1"/>
          <c:tx>
            <c:strRef>
              <c:f>Sheet1!$C$1</c:f>
              <c:strCache>
                <c:ptCount val="1"/>
                <c:pt idx="0">
                  <c:v>2024</c:v>
                </c:pt>
              </c:strCache>
            </c:strRef>
          </c:tx>
          <c:spPr>
            <a:solidFill>
              <a:schemeClr val="tx2">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Sheet1!$C$2:$C$4</c:f>
              <c:numCache>
                <c:formatCode>0%</c:formatCode>
                <c:ptCount val="3"/>
                <c:pt idx="0">
                  <c:v>0.93</c:v>
                </c:pt>
                <c:pt idx="1">
                  <c:v>0.06</c:v>
                </c:pt>
                <c:pt idx="2">
                  <c:v>0.01</c:v>
                </c:pt>
              </c:numCache>
            </c:numRef>
          </c:val>
          <c:extLst>
            <c:ext xmlns:c16="http://schemas.microsoft.com/office/drawing/2014/chart" uri="{C3380CC4-5D6E-409C-BE32-E72D297353CC}">
              <c16:uniqueId val="{00000004-2631-3D43-98E0-5F3A49393C47}"/>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2025</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AD3F-ED4C-8DFA-B75DFADA6497}"/>
              </c:ext>
            </c:extLst>
          </c:dPt>
          <c:dPt>
            <c:idx val="6"/>
            <c:invertIfNegative val="0"/>
            <c:bubble3D val="0"/>
            <c:spPr>
              <a:solidFill>
                <a:srgbClr val="0071A1"/>
              </a:solidFill>
              <a:ln>
                <a:noFill/>
              </a:ln>
              <a:effectLst/>
            </c:spPr>
            <c:extLst>
              <c:ext xmlns:c16="http://schemas.microsoft.com/office/drawing/2014/chart" uri="{C3380CC4-5D6E-409C-BE32-E72D297353CC}">
                <c16:uniqueId val="{00000003-AD3F-ED4C-8DFA-B75DFADA6497}"/>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0%</c:formatCode>
                <c:ptCount val="3"/>
                <c:pt idx="0">
                  <c:v>0.67460317460317465</c:v>
                </c:pt>
                <c:pt idx="1">
                  <c:v>0.20634920634920634</c:v>
                </c:pt>
                <c:pt idx="2">
                  <c:v>0.11904761904761904</c:v>
                </c:pt>
              </c:numCache>
            </c:numRef>
          </c:val>
          <c:extLst>
            <c:ext xmlns:c16="http://schemas.microsoft.com/office/drawing/2014/chart" uri="{C3380CC4-5D6E-409C-BE32-E72D297353CC}">
              <c16:uniqueId val="{00000004-AD3F-ED4C-8DFA-B75DFADA6497}"/>
            </c:ext>
          </c:extLst>
        </c:ser>
        <c:ser>
          <c:idx val="1"/>
          <c:order val="1"/>
          <c:tx>
            <c:strRef>
              <c:f>Sheet1!$C$1</c:f>
              <c:strCache>
                <c:ptCount val="1"/>
                <c:pt idx="0">
                  <c:v>2024</c:v>
                </c:pt>
              </c:strCache>
            </c:strRef>
          </c:tx>
          <c:spPr>
            <a:solidFill>
              <a:schemeClr val="tx2">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Sheet1!$C$2:$C$4</c:f>
              <c:numCache>
                <c:formatCode>0%</c:formatCode>
                <c:ptCount val="3"/>
                <c:pt idx="0">
                  <c:v>0.73</c:v>
                </c:pt>
                <c:pt idx="1">
                  <c:v>0.19</c:v>
                </c:pt>
                <c:pt idx="2">
                  <c:v>0.08</c:v>
                </c:pt>
              </c:numCache>
            </c:numRef>
          </c:val>
          <c:extLst>
            <c:ext xmlns:c16="http://schemas.microsoft.com/office/drawing/2014/chart" uri="{C3380CC4-5D6E-409C-BE32-E72D297353CC}">
              <c16:uniqueId val="{00000004-0CBA-8F43-8F9B-C8509E8CC055}"/>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2025</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AD3F-ED4C-8DFA-B75DFADA6497}"/>
              </c:ext>
            </c:extLst>
          </c:dPt>
          <c:dPt>
            <c:idx val="6"/>
            <c:invertIfNegative val="0"/>
            <c:bubble3D val="0"/>
            <c:spPr>
              <a:solidFill>
                <a:srgbClr val="0071A1"/>
              </a:solidFill>
              <a:ln>
                <a:noFill/>
              </a:ln>
              <a:effectLst/>
            </c:spPr>
            <c:extLst>
              <c:ext xmlns:c16="http://schemas.microsoft.com/office/drawing/2014/chart" uri="{C3380CC4-5D6E-409C-BE32-E72D297353CC}">
                <c16:uniqueId val="{00000003-AD3F-ED4C-8DFA-B75DFADA6497}"/>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0%</c:formatCode>
                <c:ptCount val="3"/>
                <c:pt idx="0">
                  <c:v>0.85496183206106868</c:v>
                </c:pt>
                <c:pt idx="1">
                  <c:v>9.9236641221374045E-2</c:v>
                </c:pt>
                <c:pt idx="2">
                  <c:v>4.5801526717557252E-2</c:v>
                </c:pt>
              </c:numCache>
            </c:numRef>
          </c:val>
          <c:extLst>
            <c:ext xmlns:c16="http://schemas.microsoft.com/office/drawing/2014/chart" uri="{C3380CC4-5D6E-409C-BE32-E72D297353CC}">
              <c16:uniqueId val="{00000004-AD3F-ED4C-8DFA-B75DFADA6497}"/>
            </c:ext>
          </c:extLst>
        </c:ser>
        <c:ser>
          <c:idx val="1"/>
          <c:order val="1"/>
          <c:tx>
            <c:strRef>
              <c:f>Sheet1!$C$1</c:f>
              <c:strCache>
                <c:ptCount val="1"/>
                <c:pt idx="0">
                  <c:v>2024</c:v>
                </c:pt>
              </c:strCache>
            </c:strRef>
          </c:tx>
          <c:spPr>
            <a:solidFill>
              <a:schemeClr val="tx2">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Sheet1!$C$2:$C$4</c:f>
              <c:numCache>
                <c:formatCode>0%</c:formatCode>
                <c:ptCount val="3"/>
                <c:pt idx="0">
                  <c:v>0.88</c:v>
                </c:pt>
                <c:pt idx="1">
                  <c:v>0.08</c:v>
                </c:pt>
                <c:pt idx="2">
                  <c:v>0.03</c:v>
                </c:pt>
              </c:numCache>
            </c:numRef>
          </c:val>
          <c:extLst>
            <c:ext xmlns:c16="http://schemas.microsoft.com/office/drawing/2014/chart" uri="{C3380CC4-5D6E-409C-BE32-E72D297353CC}">
              <c16:uniqueId val="{00000004-D9AF-AE4C-94C9-2AA59134C152}"/>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2025</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AD3F-ED4C-8DFA-B75DFADA6497}"/>
              </c:ext>
            </c:extLst>
          </c:dPt>
          <c:dPt>
            <c:idx val="6"/>
            <c:invertIfNegative val="0"/>
            <c:bubble3D val="0"/>
            <c:spPr>
              <a:solidFill>
                <a:srgbClr val="0071A1"/>
              </a:solidFill>
              <a:ln>
                <a:noFill/>
              </a:ln>
              <a:effectLst/>
            </c:spPr>
            <c:extLst>
              <c:ext xmlns:c16="http://schemas.microsoft.com/office/drawing/2014/chart" uri="{C3380CC4-5D6E-409C-BE32-E72D297353CC}">
                <c16:uniqueId val="{00000003-AD3F-ED4C-8DFA-B75DFADA6497}"/>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Ja</c:v>
                </c:pt>
                <c:pt idx="1">
                  <c:v>Nej</c:v>
                </c:pt>
              </c:strCache>
            </c:strRef>
          </c:cat>
          <c:val>
            <c:numRef>
              <c:f>Sheet1!$B$2:$B$3</c:f>
              <c:numCache>
                <c:formatCode>0%</c:formatCode>
                <c:ptCount val="2"/>
                <c:pt idx="0">
                  <c:v>0.9007633587786259</c:v>
                </c:pt>
                <c:pt idx="1">
                  <c:v>9.9236641221374045E-2</c:v>
                </c:pt>
              </c:numCache>
            </c:numRef>
          </c:val>
          <c:extLst>
            <c:ext xmlns:c16="http://schemas.microsoft.com/office/drawing/2014/chart" uri="{C3380CC4-5D6E-409C-BE32-E72D297353CC}">
              <c16:uniqueId val="{00000004-AD3F-ED4C-8DFA-B75DFADA6497}"/>
            </c:ext>
          </c:extLst>
        </c:ser>
        <c:ser>
          <c:idx val="1"/>
          <c:order val="1"/>
          <c:tx>
            <c:strRef>
              <c:f>Sheet1!$C$1</c:f>
              <c:strCache>
                <c:ptCount val="1"/>
                <c:pt idx="0">
                  <c:v>2024</c:v>
                </c:pt>
              </c:strCache>
            </c:strRef>
          </c:tx>
          <c:spPr>
            <a:solidFill>
              <a:schemeClr val="tx2">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Ja</c:v>
                </c:pt>
                <c:pt idx="1">
                  <c:v>Nej</c:v>
                </c:pt>
              </c:strCache>
            </c:strRef>
          </c:cat>
          <c:val>
            <c:numRef>
              <c:f>Sheet1!$C$2:$C$3</c:f>
              <c:numCache>
                <c:formatCode>0%</c:formatCode>
                <c:ptCount val="2"/>
                <c:pt idx="0">
                  <c:v>0.88</c:v>
                </c:pt>
                <c:pt idx="1">
                  <c:v>0.12</c:v>
                </c:pt>
              </c:numCache>
            </c:numRef>
          </c:val>
          <c:extLst>
            <c:ext xmlns:c16="http://schemas.microsoft.com/office/drawing/2014/chart" uri="{C3380CC4-5D6E-409C-BE32-E72D297353CC}">
              <c16:uniqueId val="{00000004-E720-144E-8F9E-DDE7AEBAECC1}"/>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2025</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AD3F-ED4C-8DFA-B75DFADA6497}"/>
              </c:ext>
            </c:extLst>
          </c:dPt>
          <c:dPt>
            <c:idx val="6"/>
            <c:invertIfNegative val="0"/>
            <c:bubble3D val="0"/>
            <c:spPr>
              <a:solidFill>
                <a:srgbClr val="0071A1"/>
              </a:solidFill>
              <a:ln>
                <a:noFill/>
              </a:ln>
              <a:effectLst/>
            </c:spPr>
            <c:extLst>
              <c:ext xmlns:c16="http://schemas.microsoft.com/office/drawing/2014/chart" uri="{C3380CC4-5D6E-409C-BE32-E72D297353CC}">
                <c16:uniqueId val="{00000003-AD3F-ED4C-8DFA-B75DFADA6497}"/>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Mycket nöjd 5</c:v>
                </c:pt>
                <c:pt idx="1">
                  <c:v>4</c:v>
                </c:pt>
                <c:pt idx="2">
                  <c:v>3</c:v>
                </c:pt>
                <c:pt idx="3">
                  <c:v>2</c:v>
                </c:pt>
                <c:pt idx="4">
                  <c:v>Inte nöjd 1</c:v>
                </c:pt>
              </c:strCache>
            </c:strRef>
          </c:cat>
          <c:val>
            <c:numRef>
              <c:f>Sheet1!$B$2:$B$6</c:f>
              <c:numCache>
                <c:formatCode>0%</c:formatCode>
                <c:ptCount val="5"/>
                <c:pt idx="0">
                  <c:v>0.58778625954198471</c:v>
                </c:pt>
                <c:pt idx="1">
                  <c:v>0.21374045801526717</c:v>
                </c:pt>
                <c:pt idx="2">
                  <c:v>0.12977099236641221</c:v>
                </c:pt>
                <c:pt idx="3">
                  <c:v>2.2900763358778626E-2</c:v>
                </c:pt>
                <c:pt idx="4">
                  <c:v>4.5801526717557252E-2</c:v>
                </c:pt>
              </c:numCache>
            </c:numRef>
          </c:val>
          <c:extLst>
            <c:ext xmlns:c16="http://schemas.microsoft.com/office/drawing/2014/chart" uri="{C3380CC4-5D6E-409C-BE32-E72D297353CC}">
              <c16:uniqueId val="{00000004-AD3F-ED4C-8DFA-B75DFADA6497}"/>
            </c:ext>
          </c:extLst>
        </c:ser>
        <c:ser>
          <c:idx val="1"/>
          <c:order val="1"/>
          <c:tx>
            <c:strRef>
              <c:f>Sheet1!$C$1</c:f>
              <c:strCache>
                <c:ptCount val="1"/>
                <c:pt idx="0">
                  <c:v>2024</c:v>
                </c:pt>
              </c:strCache>
            </c:strRef>
          </c:tx>
          <c:spPr>
            <a:solidFill>
              <a:schemeClr val="tx2">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Mycket nöjd 5</c:v>
                </c:pt>
                <c:pt idx="1">
                  <c:v>4</c:v>
                </c:pt>
                <c:pt idx="2">
                  <c:v>3</c:v>
                </c:pt>
                <c:pt idx="3">
                  <c:v>2</c:v>
                </c:pt>
                <c:pt idx="4">
                  <c:v>Inte nöjd 1</c:v>
                </c:pt>
              </c:strCache>
            </c:strRef>
          </c:cat>
          <c:val>
            <c:numRef>
              <c:f>Sheet1!$C$2:$C$6</c:f>
              <c:numCache>
                <c:formatCode>0%</c:formatCode>
                <c:ptCount val="5"/>
                <c:pt idx="0">
                  <c:v>0.67</c:v>
                </c:pt>
                <c:pt idx="1">
                  <c:v>0.17</c:v>
                </c:pt>
                <c:pt idx="2">
                  <c:v>0.09</c:v>
                </c:pt>
                <c:pt idx="3">
                  <c:v>0.03</c:v>
                </c:pt>
                <c:pt idx="4">
                  <c:v>0.05</c:v>
                </c:pt>
              </c:numCache>
            </c:numRef>
          </c:val>
          <c:extLst>
            <c:ext xmlns:c16="http://schemas.microsoft.com/office/drawing/2014/chart" uri="{C3380CC4-5D6E-409C-BE32-E72D297353CC}">
              <c16:uniqueId val="{00000004-983E-5849-8CC3-61CA8D374FBE}"/>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legend>
      <c:legendPos val="b"/>
      <c:layout>
        <c:manualLayout>
          <c:xMode val="edge"/>
          <c:yMode val="edge"/>
          <c:x val="0.44103929464530628"/>
          <c:y val="0.70682672941728331"/>
          <c:w val="0.13270172406148054"/>
          <c:h val="7.1881096874583397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qgender_2025</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D71D-234A-BC86-2AD23DDF53C1}"/>
              </c:ext>
            </c:extLst>
          </c:dPt>
          <c:dPt>
            <c:idx val="6"/>
            <c:invertIfNegative val="0"/>
            <c:bubble3D val="0"/>
            <c:spPr>
              <a:solidFill>
                <a:srgbClr val="0071A1"/>
              </a:solidFill>
              <a:ln>
                <a:noFill/>
              </a:ln>
              <a:effectLst/>
            </c:spPr>
            <c:extLst>
              <c:ext xmlns:c16="http://schemas.microsoft.com/office/drawing/2014/chart" uri="{C3380CC4-5D6E-409C-BE32-E72D297353CC}">
                <c16:uniqueId val="{00000003-D71D-234A-BC86-2AD23DDF53C1}"/>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Flicka</c:v>
                </c:pt>
                <c:pt idx="1">
                  <c:v>Pojke</c:v>
                </c:pt>
              </c:strCache>
            </c:strRef>
          </c:cat>
          <c:val>
            <c:numRef>
              <c:f>Sheet1!$B$2:$B$3</c:f>
              <c:numCache>
                <c:formatCode>#\ ##0.000;[Red]\-#\ ##0.000</c:formatCode>
                <c:ptCount val="2"/>
                <c:pt idx="0">
                  <c:v>0.26153846153846161</c:v>
                </c:pt>
                <c:pt idx="1">
                  <c:v>0.7384615384615385</c:v>
                </c:pt>
              </c:numCache>
            </c:numRef>
          </c:val>
          <c:extLst>
            <c:ext xmlns:c16="http://schemas.microsoft.com/office/drawing/2014/chart" uri="{C3380CC4-5D6E-409C-BE32-E72D297353CC}">
              <c16:uniqueId val="{00000004-D71D-234A-BC86-2AD23DDF53C1}"/>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q03_2024</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D71D-234A-BC86-2AD23DDF53C1}"/>
              </c:ext>
            </c:extLst>
          </c:dPt>
          <c:dPt>
            <c:idx val="6"/>
            <c:invertIfNegative val="0"/>
            <c:bubble3D val="0"/>
            <c:spPr>
              <a:solidFill>
                <a:srgbClr val="0071A1"/>
              </a:solidFill>
              <a:ln>
                <a:noFill/>
              </a:ln>
              <a:effectLst/>
            </c:spPr>
            <c:extLst>
              <c:ext xmlns:c16="http://schemas.microsoft.com/office/drawing/2014/chart" uri="{C3380CC4-5D6E-409C-BE32-E72D297353CC}">
                <c16:uniqueId val="{00000003-D71D-234A-BC86-2AD23DDF53C1}"/>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Korttidshem</c:v>
                </c:pt>
                <c:pt idx="1">
                  <c:v>Barnboende</c:v>
                </c:pt>
                <c:pt idx="2">
                  <c:v>Lägerverksamhet</c:v>
                </c:pt>
                <c:pt idx="3">
                  <c:v>Avlösarservice</c:v>
                </c:pt>
              </c:strCache>
            </c:strRef>
          </c:cat>
          <c:val>
            <c:numRef>
              <c:f>Sheet1!$B$2:$B$5</c:f>
              <c:numCache>
                <c:formatCode>#\ ##0.000;[Red]\-#\ ##0.000</c:formatCode>
                <c:ptCount val="4"/>
                <c:pt idx="0">
                  <c:v>0.29230769230769232</c:v>
                </c:pt>
                <c:pt idx="1">
                  <c:v>2.3076923076923082E-2</c:v>
                </c:pt>
                <c:pt idx="2">
                  <c:v>0.25384615384615378</c:v>
                </c:pt>
                <c:pt idx="3">
                  <c:v>0.53076923076923077</c:v>
                </c:pt>
              </c:numCache>
            </c:numRef>
          </c:val>
          <c:extLst>
            <c:ext xmlns:c16="http://schemas.microsoft.com/office/drawing/2014/chart" uri="{C3380CC4-5D6E-409C-BE32-E72D297353CC}">
              <c16:uniqueId val="{00000004-D71D-234A-BC86-2AD23DDF53C1}"/>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2025</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D71D-234A-BC86-2AD23DDF53C1}"/>
              </c:ext>
            </c:extLst>
          </c:dPt>
          <c:dPt>
            <c:idx val="6"/>
            <c:invertIfNegative val="0"/>
            <c:bubble3D val="0"/>
            <c:spPr>
              <a:solidFill>
                <a:srgbClr val="0071A1"/>
              </a:solidFill>
              <a:ln>
                <a:noFill/>
              </a:ln>
              <a:effectLst/>
            </c:spPr>
            <c:extLst>
              <c:ext xmlns:c16="http://schemas.microsoft.com/office/drawing/2014/chart" uri="{C3380CC4-5D6E-409C-BE32-E72D297353CC}">
                <c16:uniqueId val="{00000003-D71D-234A-BC86-2AD23DDF53C1}"/>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0%</c:formatCode>
                <c:ptCount val="3"/>
                <c:pt idx="0">
                  <c:v>0.74814814814814812</c:v>
                </c:pt>
                <c:pt idx="1">
                  <c:v>0.2</c:v>
                </c:pt>
                <c:pt idx="2">
                  <c:v>5.185185185185185E-2</c:v>
                </c:pt>
              </c:numCache>
            </c:numRef>
          </c:val>
          <c:extLst>
            <c:ext xmlns:c16="http://schemas.microsoft.com/office/drawing/2014/chart" uri="{C3380CC4-5D6E-409C-BE32-E72D297353CC}">
              <c16:uniqueId val="{00000004-D71D-234A-BC86-2AD23DDF53C1}"/>
            </c:ext>
          </c:extLst>
        </c:ser>
        <c:ser>
          <c:idx val="1"/>
          <c:order val="1"/>
          <c:tx>
            <c:strRef>
              <c:f>Sheet1!$C$1</c:f>
              <c:strCache>
                <c:ptCount val="1"/>
                <c:pt idx="0">
                  <c:v>2024</c:v>
                </c:pt>
              </c:strCache>
            </c:strRef>
          </c:tx>
          <c:spPr>
            <a:solidFill>
              <a:schemeClr val="tx2">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Sheet1!$C$2:$C$4</c:f>
              <c:numCache>
                <c:formatCode>0%</c:formatCode>
                <c:ptCount val="3"/>
                <c:pt idx="0">
                  <c:v>0.79</c:v>
                </c:pt>
                <c:pt idx="1">
                  <c:v>0.17</c:v>
                </c:pt>
                <c:pt idx="2">
                  <c:v>0.05</c:v>
                </c:pt>
              </c:numCache>
            </c:numRef>
          </c:val>
          <c:extLst>
            <c:ext xmlns:c16="http://schemas.microsoft.com/office/drawing/2014/chart" uri="{C3380CC4-5D6E-409C-BE32-E72D297353CC}">
              <c16:uniqueId val="{00000004-6CE5-9F4C-BE7B-1BEC746B5F9D}"/>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2025</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D71D-234A-BC86-2AD23DDF53C1}"/>
              </c:ext>
            </c:extLst>
          </c:dPt>
          <c:dPt>
            <c:idx val="6"/>
            <c:invertIfNegative val="0"/>
            <c:bubble3D val="0"/>
            <c:spPr>
              <a:solidFill>
                <a:srgbClr val="0071A1"/>
              </a:solidFill>
              <a:ln>
                <a:noFill/>
              </a:ln>
              <a:effectLst/>
            </c:spPr>
            <c:extLst>
              <c:ext xmlns:c16="http://schemas.microsoft.com/office/drawing/2014/chart" uri="{C3380CC4-5D6E-409C-BE32-E72D297353CC}">
                <c16:uniqueId val="{00000003-D71D-234A-BC86-2AD23DDF53C1}"/>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0%</c:formatCode>
                <c:ptCount val="3"/>
                <c:pt idx="0">
                  <c:v>0.84210526315789469</c:v>
                </c:pt>
                <c:pt idx="1">
                  <c:v>0.11278195488721804</c:v>
                </c:pt>
                <c:pt idx="2">
                  <c:v>4.5112781954887216E-2</c:v>
                </c:pt>
              </c:numCache>
            </c:numRef>
          </c:val>
          <c:extLst>
            <c:ext xmlns:c16="http://schemas.microsoft.com/office/drawing/2014/chart" uri="{C3380CC4-5D6E-409C-BE32-E72D297353CC}">
              <c16:uniqueId val="{00000004-D71D-234A-BC86-2AD23DDF53C1}"/>
            </c:ext>
          </c:extLst>
        </c:ser>
        <c:ser>
          <c:idx val="1"/>
          <c:order val="1"/>
          <c:tx>
            <c:strRef>
              <c:f>Sheet1!$C$1</c:f>
              <c:strCache>
                <c:ptCount val="1"/>
                <c:pt idx="0">
                  <c:v>2024</c:v>
                </c:pt>
              </c:strCache>
            </c:strRef>
          </c:tx>
          <c:spPr>
            <a:solidFill>
              <a:schemeClr val="tx2">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Sheet1!$C$2:$C$4</c:f>
              <c:numCache>
                <c:formatCode>0%</c:formatCode>
                <c:ptCount val="3"/>
                <c:pt idx="0">
                  <c:v>0.88</c:v>
                </c:pt>
                <c:pt idx="1">
                  <c:v>7.0000000000000007E-2</c:v>
                </c:pt>
                <c:pt idx="2">
                  <c:v>0.05</c:v>
                </c:pt>
              </c:numCache>
            </c:numRef>
          </c:val>
          <c:extLst>
            <c:ext xmlns:c16="http://schemas.microsoft.com/office/drawing/2014/chart" uri="{C3380CC4-5D6E-409C-BE32-E72D297353CC}">
              <c16:uniqueId val="{00000004-A017-F544-A5CD-32CC4CF20A23}"/>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2025</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A45C-A94C-9432-B280276FEA48}"/>
              </c:ext>
            </c:extLst>
          </c:dPt>
          <c:dPt>
            <c:idx val="6"/>
            <c:invertIfNegative val="0"/>
            <c:bubble3D val="0"/>
            <c:spPr>
              <a:solidFill>
                <a:srgbClr val="0071A1"/>
              </a:solidFill>
              <a:ln>
                <a:noFill/>
              </a:ln>
              <a:effectLst/>
            </c:spPr>
            <c:extLst>
              <c:ext xmlns:c16="http://schemas.microsoft.com/office/drawing/2014/chart" uri="{C3380CC4-5D6E-409C-BE32-E72D297353CC}">
                <c16:uniqueId val="{00000003-A45C-A94C-9432-B280276FEA48}"/>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0%</c:formatCode>
                <c:ptCount val="3"/>
                <c:pt idx="0">
                  <c:v>0.91729323308270672</c:v>
                </c:pt>
                <c:pt idx="1">
                  <c:v>6.7669172932330823E-2</c:v>
                </c:pt>
                <c:pt idx="2">
                  <c:v>1.5037593984962405E-2</c:v>
                </c:pt>
              </c:numCache>
            </c:numRef>
          </c:val>
          <c:extLst>
            <c:ext xmlns:c16="http://schemas.microsoft.com/office/drawing/2014/chart" uri="{C3380CC4-5D6E-409C-BE32-E72D297353CC}">
              <c16:uniqueId val="{00000004-A45C-A94C-9432-B280276FEA48}"/>
            </c:ext>
          </c:extLst>
        </c:ser>
        <c:ser>
          <c:idx val="1"/>
          <c:order val="1"/>
          <c:tx>
            <c:strRef>
              <c:f>Sheet1!$C$1</c:f>
              <c:strCache>
                <c:ptCount val="1"/>
                <c:pt idx="0">
                  <c:v>2024</c:v>
                </c:pt>
              </c:strCache>
            </c:strRef>
          </c:tx>
          <c:spPr>
            <a:solidFill>
              <a:schemeClr val="tx2">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Sheet1!$C$2:$C$4</c:f>
              <c:numCache>
                <c:formatCode>0%</c:formatCode>
                <c:ptCount val="3"/>
                <c:pt idx="0">
                  <c:v>0.84</c:v>
                </c:pt>
                <c:pt idx="1">
                  <c:v>0.06</c:v>
                </c:pt>
                <c:pt idx="2">
                  <c:v>0.01</c:v>
                </c:pt>
              </c:numCache>
            </c:numRef>
          </c:val>
          <c:extLst>
            <c:ext xmlns:c16="http://schemas.microsoft.com/office/drawing/2014/chart" uri="{C3380CC4-5D6E-409C-BE32-E72D297353CC}">
              <c16:uniqueId val="{00000004-D6CF-D045-B9F9-20B593E745A2}"/>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2025</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2E25-0047-A27B-2FF51A0B3603}"/>
              </c:ext>
            </c:extLst>
          </c:dPt>
          <c:dPt>
            <c:idx val="6"/>
            <c:invertIfNegative val="0"/>
            <c:bubble3D val="0"/>
            <c:spPr>
              <a:solidFill>
                <a:srgbClr val="0071A1"/>
              </a:solidFill>
              <a:ln>
                <a:noFill/>
              </a:ln>
              <a:effectLst/>
            </c:spPr>
            <c:extLst>
              <c:ext xmlns:c16="http://schemas.microsoft.com/office/drawing/2014/chart" uri="{C3380CC4-5D6E-409C-BE32-E72D297353CC}">
                <c16:uniqueId val="{00000003-2E25-0047-A27B-2FF51A0B3603}"/>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0%</c:formatCode>
                <c:ptCount val="3"/>
                <c:pt idx="0">
                  <c:v>0.80451127819548873</c:v>
                </c:pt>
                <c:pt idx="1">
                  <c:v>0.16541353383458646</c:v>
                </c:pt>
                <c:pt idx="2">
                  <c:v>3.007518796992481E-2</c:v>
                </c:pt>
              </c:numCache>
            </c:numRef>
          </c:val>
          <c:extLst>
            <c:ext xmlns:c16="http://schemas.microsoft.com/office/drawing/2014/chart" uri="{C3380CC4-5D6E-409C-BE32-E72D297353CC}">
              <c16:uniqueId val="{00000004-2E25-0047-A27B-2FF51A0B3603}"/>
            </c:ext>
          </c:extLst>
        </c:ser>
        <c:ser>
          <c:idx val="1"/>
          <c:order val="1"/>
          <c:tx>
            <c:strRef>
              <c:f>Sheet1!$C$1</c:f>
              <c:strCache>
                <c:ptCount val="1"/>
                <c:pt idx="0">
                  <c:v>2024</c:v>
                </c:pt>
              </c:strCache>
            </c:strRef>
          </c:tx>
          <c:spPr>
            <a:solidFill>
              <a:schemeClr val="tx2">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Sheet1!$C$2:$C$4</c:f>
              <c:numCache>
                <c:formatCode>0%</c:formatCode>
                <c:ptCount val="3"/>
                <c:pt idx="0">
                  <c:v>0.86</c:v>
                </c:pt>
                <c:pt idx="1">
                  <c:v>0.1</c:v>
                </c:pt>
                <c:pt idx="2">
                  <c:v>0.04</c:v>
                </c:pt>
              </c:numCache>
            </c:numRef>
          </c:val>
          <c:extLst>
            <c:ext xmlns:c16="http://schemas.microsoft.com/office/drawing/2014/chart" uri="{C3380CC4-5D6E-409C-BE32-E72D297353CC}">
              <c16:uniqueId val="{00000004-67B1-B947-B1DD-7CA0A7372C7A}"/>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2025</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9D12-5F42-8C2E-EC79643BFFCC}"/>
              </c:ext>
            </c:extLst>
          </c:dPt>
          <c:dPt>
            <c:idx val="6"/>
            <c:invertIfNegative val="0"/>
            <c:bubble3D val="0"/>
            <c:spPr>
              <a:solidFill>
                <a:srgbClr val="0071A1"/>
              </a:solidFill>
              <a:ln>
                <a:noFill/>
              </a:ln>
              <a:effectLst/>
            </c:spPr>
            <c:extLst>
              <c:ext xmlns:c16="http://schemas.microsoft.com/office/drawing/2014/chart" uri="{C3380CC4-5D6E-409C-BE32-E72D297353CC}">
                <c16:uniqueId val="{00000003-9D12-5F42-8C2E-EC79643BFFCC}"/>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0%</c:formatCode>
                <c:ptCount val="3"/>
                <c:pt idx="0">
                  <c:v>0.68656716417910446</c:v>
                </c:pt>
                <c:pt idx="1">
                  <c:v>0.27611940298507465</c:v>
                </c:pt>
                <c:pt idx="2">
                  <c:v>3.7313432835820892E-2</c:v>
                </c:pt>
              </c:numCache>
            </c:numRef>
          </c:val>
          <c:extLst>
            <c:ext xmlns:c16="http://schemas.microsoft.com/office/drawing/2014/chart" uri="{C3380CC4-5D6E-409C-BE32-E72D297353CC}">
              <c16:uniqueId val="{00000004-9D12-5F42-8C2E-EC79643BFFCC}"/>
            </c:ext>
          </c:extLst>
        </c:ser>
        <c:ser>
          <c:idx val="1"/>
          <c:order val="1"/>
          <c:tx>
            <c:strRef>
              <c:f>Sheet1!$C$1</c:f>
              <c:strCache>
                <c:ptCount val="1"/>
                <c:pt idx="0">
                  <c:v>2024</c:v>
                </c:pt>
              </c:strCache>
            </c:strRef>
          </c:tx>
          <c:spPr>
            <a:solidFill>
              <a:schemeClr val="tx2">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Sheet1!$C$2:$C$4</c:f>
              <c:numCache>
                <c:formatCode>0%</c:formatCode>
                <c:ptCount val="3"/>
                <c:pt idx="0">
                  <c:v>0.75</c:v>
                </c:pt>
                <c:pt idx="1">
                  <c:v>0.23</c:v>
                </c:pt>
                <c:pt idx="2">
                  <c:v>0.02</c:v>
                </c:pt>
              </c:numCache>
            </c:numRef>
          </c:val>
          <c:extLst>
            <c:ext xmlns:c16="http://schemas.microsoft.com/office/drawing/2014/chart" uri="{C3380CC4-5D6E-409C-BE32-E72D297353CC}">
              <c16:uniqueId val="{00000004-74F2-AB43-94C2-0B0A78DA39AB}"/>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2025</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4448-9A4E-8929-9AD71424034A}"/>
              </c:ext>
            </c:extLst>
          </c:dPt>
          <c:dPt>
            <c:idx val="6"/>
            <c:invertIfNegative val="0"/>
            <c:bubble3D val="0"/>
            <c:spPr>
              <a:solidFill>
                <a:srgbClr val="0071A1"/>
              </a:solidFill>
              <a:ln>
                <a:noFill/>
              </a:ln>
              <a:effectLst/>
            </c:spPr>
            <c:extLst>
              <c:ext xmlns:c16="http://schemas.microsoft.com/office/drawing/2014/chart" uri="{C3380CC4-5D6E-409C-BE32-E72D297353CC}">
                <c16:uniqueId val="{00000003-4448-9A4E-8929-9AD71424034A}"/>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0%</c:formatCode>
                <c:ptCount val="3"/>
                <c:pt idx="0">
                  <c:v>0.89312977099236646</c:v>
                </c:pt>
                <c:pt idx="1">
                  <c:v>8.3969465648854963E-2</c:v>
                </c:pt>
                <c:pt idx="2">
                  <c:v>2.2900763358778626E-2</c:v>
                </c:pt>
              </c:numCache>
            </c:numRef>
          </c:val>
          <c:extLst>
            <c:ext xmlns:c16="http://schemas.microsoft.com/office/drawing/2014/chart" uri="{C3380CC4-5D6E-409C-BE32-E72D297353CC}">
              <c16:uniqueId val="{00000004-4448-9A4E-8929-9AD71424034A}"/>
            </c:ext>
          </c:extLst>
        </c:ser>
        <c:ser>
          <c:idx val="1"/>
          <c:order val="1"/>
          <c:tx>
            <c:strRef>
              <c:f>Sheet1!$C$1</c:f>
              <c:strCache>
                <c:ptCount val="1"/>
                <c:pt idx="0">
                  <c:v>2024</c:v>
                </c:pt>
              </c:strCache>
            </c:strRef>
          </c:tx>
          <c:spPr>
            <a:solidFill>
              <a:schemeClr val="tx2">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Sheet1!$C$2:$C$4</c:f>
              <c:numCache>
                <c:formatCode>0%</c:formatCode>
                <c:ptCount val="3"/>
                <c:pt idx="0">
                  <c:v>0.9</c:v>
                </c:pt>
                <c:pt idx="1">
                  <c:v>0.08</c:v>
                </c:pt>
                <c:pt idx="2">
                  <c:v>0.03</c:v>
                </c:pt>
              </c:numCache>
            </c:numRef>
          </c:val>
          <c:extLst>
            <c:ext xmlns:c16="http://schemas.microsoft.com/office/drawing/2014/chart" uri="{C3380CC4-5D6E-409C-BE32-E72D297353CC}">
              <c16:uniqueId val="{00000004-C7A2-C841-B63F-C9479EE4E40F}"/>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C99F5C-CBF5-DF46-A547-7E4FFE295152}" type="datetimeFigureOut">
              <a:rPr lang="sv-SE"/>
              <a:t>2025-11-26</a:t>
            </a:fld>
            <a:endParaRPr lang="sv-SE"/>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A202B6-01B5-D644-AEF6-2AC400292CD8}" type="slidenum">
              <a:rPr/>
              <a:t>‹#›</a:t>
            </a:fld>
            <a:endParaRPr lang="sv-SE"/>
          </a:p>
        </p:txBody>
      </p:sp>
    </p:spTree>
    <p:extLst>
      <p:ext uri="{BB962C8B-B14F-4D97-AF65-F5344CB8AC3E}">
        <p14:creationId xmlns:p14="http://schemas.microsoft.com/office/powerpoint/2010/main" val="10140464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sv-SE"/>
          </a:p>
        </p:txBody>
      </p:sp>
      <p:sp>
        <p:nvSpPr>
          <p:cNvPr id="3" name="Notes Placeholder 2"/>
          <p:cNvSpPr>
            <a:spLocks noGrp="1"/>
          </p:cNvSpPr>
          <p:nvPr>
            <p:ph type="body" idx="1"/>
          </p:nvPr>
        </p:nvSpPr>
        <p:spPr/>
        <p:txBody>
          <a:bodyPr/>
          <a:lstStyle/>
          <a:p>
            <a:endParaRPr lang="sv-SE" dirty="0"/>
          </a:p>
        </p:txBody>
      </p:sp>
      <p:sp>
        <p:nvSpPr>
          <p:cNvPr id="4" name="Slide Number Placeholder 3"/>
          <p:cNvSpPr>
            <a:spLocks noGrp="1"/>
          </p:cNvSpPr>
          <p:nvPr>
            <p:ph type="sldNum" sz="quarter" idx="10"/>
          </p:nvPr>
        </p:nvSpPr>
        <p:spPr/>
        <p:txBody>
          <a:bodyPr/>
          <a:lstStyle/>
          <a:p>
            <a:fld id="{21A202B6-01B5-D644-AEF6-2AC400292CD8}" type="slidenum">
              <a:rPr/>
              <a:t>2</a:t>
            </a:fld>
            <a:endParaRPr lang="sv-SE"/>
          </a:p>
        </p:txBody>
      </p:sp>
    </p:spTree>
    <p:extLst>
      <p:ext uri="{BB962C8B-B14F-4D97-AF65-F5344CB8AC3E}">
        <p14:creationId xmlns:p14="http://schemas.microsoft.com/office/powerpoint/2010/main" val="15486495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sv-SE"/>
          </a:p>
        </p:txBody>
      </p:sp>
      <p:sp>
        <p:nvSpPr>
          <p:cNvPr id="3" name="Notes Placeholder 2"/>
          <p:cNvSpPr>
            <a:spLocks noGrp="1"/>
          </p:cNvSpPr>
          <p:nvPr>
            <p:ph type="body" idx="1"/>
          </p:nvPr>
        </p:nvSpPr>
        <p:spPr/>
        <p:txBody>
          <a:bodyPr/>
          <a:lstStyle/>
          <a:p>
            <a:endParaRPr lang="sv-SE"/>
          </a:p>
        </p:txBody>
      </p:sp>
      <p:sp>
        <p:nvSpPr>
          <p:cNvPr id="4" name="Slide Number Placeholder 3"/>
          <p:cNvSpPr>
            <a:spLocks noGrp="1"/>
          </p:cNvSpPr>
          <p:nvPr>
            <p:ph type="sldNum" sz="quarter" idx="10"/>
          </p:nvPr>
        </p:nvSpPr>
        <p:spPr/>
        <p:txBody>
          <a:bodyPr/>
          <a:lstStyle/>
          <a:p>
            <a:fld id="{21A202B6-01B5-D644-AEF6-2AC400292CD8}" type="slidenum">
              <a:rPr/>
              <a:t>3</a:t>
            </a:fld>
            <a:endParaRPr lang="sv-SE"/>
          </a:p>
        </p:txBody>
      </p:sp>
    </p:spTree>
    <p:extLst>
      <p:ext uri="{BB962C8B-B14F-4D97-AF65-F5344CB8AC3E}">
        <p14:creationId xmlns:p14="http://schemas.microsoft.com/office/powerpoint/2010/main" val="40709445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AE478E9F-EA97-584B-A2E9-A3C9F49DCB73}"/>
              </a:ext>
            </a:extLst>
          </p:cNvPr>
          <p:cNvSpPr>
            <a:spLocks noGrp="1"/>
          </p:cNvSpPr>
          <p:nvPr>
            <p:ph type="title"/>
          </p:nvPr>
        </p:nvSpPr>
        <p:spPr/>
        <p:txBody>
          <a:bodyPr/>
          <a:lstStyle/>
          <a:p>
            <a:r>
              <a:rPr lang="en-US" dirty="0"/>
              <a:t>Click to edit Master title style</a:t>
            </a:r>
            <a:endParaRPr lang="sv-SE" dirty="0"/>
          </a:p>
        </p:txBody>
      </p:sp>
      <p:sp>
        <p:nvSpPr>
          <p:cNvPr id="15" name="Slide Number Placeholder 14">
            <a:extLst>
              <a:ext uri="{FF2B5EF4-FFF2-40B4-BE49-F238E27FC236}">
                <a16:creationId xmlns:a16="http://schemas.microsoft.com/office/drawing/2014/main" id="{D44DBCCD-EA1F-1546-9FCF-0E871F458856}"/>
              </a:ext>
            </a:extLst>
          </p:cNvPr>
          <p:cNvSpPr>
            <a:spLocks noGrp="1"/>
          </p:cNvSpPr>
          <p:nvPr>
            <p:ph type="sldNum" sz="quarter" idx="11"/>
          </p:nvPr>
        </p:nvSpPr>
        <p:spPr>
          <a:xfrm>
            <a:off x="2792760" y="6356352"/>
            <a:ext cx="2228850" cy="365125"/>
          </a:xfrm>
        </p:spPr>
        <p:txBody>
          <a:bodyPr/>
          <a:lstStyle/>
          <a:p>
            <a:fld id="{35DC3D6C-A556-0D48-B15A-DD8A2D5F88FC}" type="slidenum">
              <a:rPr lang="sv-SE" smtClean="0"/>
              <a:t>‹#›</a:t>
            </a:fld>
            <a:endParaRPr lang="sv-SE"/>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18623" y="735981"/>
            <a:ext cx="8543925" cy="263334"/>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DC3D6C-A556-0D48-B15A-DD8A2D5F88FC}" type="slidenum">
              <a:rPr/>
              <a:t>‹#›</a:t>
            </a:fld>
            <a:endParaRPr lang="sv-SE"/>
          </a:p>
        </p:txBody>
      </p:sp>
    </p:spTree>
    <p:extLst>
      <p:ext uri="{BB962C8B-B14F-4D97-AF65-F5344CB8AC3E}">
        <p14:creationId xmlns:p14="http://schemas.microsoft.com/office/powerpoint/2010/main" val="946732147"/>
      </p:ext>
    </p:extLst>
  </p:cSld>
  <p:clrMap bg1="lt1" tx1="dk1" bg2="lt2" tx2="dk2" accent1="accent1" accent2="accent2" accent3="accent3" accent4="accent4" accent5="accent5" accent6="accent6" hlink="hlink" folHlink="folHlink"/>
  <p:sldLayoutIdLst>
    <p:sldLayoutId id="2147483661" r:id="rId1"/>
    <p:sldLayoutId id="2147483667" r:id="rId2"/>
  </p:sldLayoutIdLst>
  <p:hf hdr="0" dt="0"/>
  <p:txStyles>
    <p:titleStyle>
      <a:lvl1pPr algn="l" defTabSz="914400" rtl="0" eaLnBrk="1" latinLnBrk="0" hangingPunct="1">
        <a:lnSpc>
          <a:spcPct val="90000"/>
        </a:lnSpc>
        <a:spcBef>
          <a:spcPct val="0"/>
        </a:spcBef>
        <a:buNone/>
        <a:defRPr sz="2000" b="1" i="0" kern="1200">
          <a:solidFill>
            <a:schemeClr val="tx1"/>
          </a:solidFill>
          <a:latin typeface="Arial Black" panose="020B0604020202020204" pitchFamily="34" charset="0"/>
          <a:ea typeface="+mj-ea"/>
          <a:cs typeface="Arial Black"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Underrubrik 2">
            <a:extLst>
              <a:ext uri="{FF2B5EF4-FFF2-40B4-BE49-F238E27FC236}">
                <a16:creationId xmlns:a16="http://schemas.microsoft.com/office/drawing/2014/main" id="{CB932938-7F2C-AD41-B3E8-1A5FCD69D078}"/>
              </a:ext>
            </a:extLst>
          </p:cNvPr>
          <p:cNvSpPr txBox="1">
            <a:spLocks/>
          </p:cNvSpPr>
          <p:nvPr/>
        </p:nvSpPr>
        <p:spPr bwMode="auto">
          <a:xfrm>
            <a:off x="812020" y="2420888"/>
            <a:ext cx="8248508" cy="59144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400" b="1" kern="0" noProof="1">
                <a:solidFill>
                  <a:srgbClr val="231F20"/>
                </a:solidFill>
                <a:latin typeface="Arial Black" charset="0"/>
                <a:ea typeface="Arial Black" charset="0"/>
                <a:cs typeface="Arial Black" charset="0"/>
              </a:rPr>
              <a:t>Vårdnadshavare</a:t>
            </a:r>
            <a:endParaRPr lang="sv-SE" sz="2400" b="1" kern="0" dirty="0">
              <a:solidFill>
                <a:srgbClr val="231F20"/>
              </a:solidFill>
              <a:latin typeface="Arial Black" charset="0"/>
              <a:ea typeface="Arial Black" charset="0"/>
              <a:cs typeface="Arial Black" charset="0"/>
            </a:endParaRPr>
          </a:p>
        </p:txBody>
      </p:sp>
      <p:sp>
        <p:nvSpPr>
          <p:cNvPr id="16" name="Underrubrik 2">
            <a:extLst>
              <a:ext uri="{FF2B5EF4-FFF2-40B4-BE49-F238E27FC236}">
                <a16:creationId xmlns:a16="http://schemas.microsoft.com/office/drawing/2014/main" id="{378DBFEB-4C66-B04B-A4CE-5988880B2B2C}"/>
              </a:ext>
            </a:extLst>
          </p:cNvPr>
          <p:cNvSpPr txBox="1">
            <a:spLocks/>
          </p:cNvSpPr>
          <p:nvPr/>
        </p:nvSpPr>
        <p:spPr bwMode="auto">
          <a:xfrm>
            <a:off x="837646" y="3342312"/>
            <a:ext cx="7571738" cy="14548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000" b="1" kern="0" noProof="1">
                <a:solidFill>
                  <a:srgbClr val="231F20"/>
                </a:solidFill>
                <a:latin typeface="Arial Black" charset="0"/>
                <a:ea typeface="Arial Black" charset="0"/>
                <a:cs typeface="Arial Black" charset="0"/>
              </a:rPr>
              <a:t>Göteborg</a:t>
            </a:r>
            <a:endParaRPr lang="sv-SE" sz="2000" b="1" kern="0" dirty="0">
              <a:solidFill>
                <a:srgbClr val="231F20"/>
              </a:solidFill>
              <a:latin typeface="Arial Black" charset="0"/>
              <a:ea typeface="Arial Black" charset="0"/>
              <a:cs typeface="Arial Black" charset="0"/>
            </a:endParaRPr>
          </a:p>
        </p:txBody>
      </p:sp>
      <p:pic>
        <p:nvPicPr>
          <p:cNvPr id="3" name="Bildobjekt 2">
            <a:extLst>
              <a:ext uri="{FF2B5EF4-FFF2-40B4-BE49-F238E27FC236}">
                <a16:creationId xmlns:a16="http://schemas.microsoft.com/office/drawing/2014/main" id="{E9670B28-CA72-21DE-2802-642FE4F7C4EF}"/>
              </a:ext>
            </a:extLst>
          </p:cNvPr>
          <p:cNvPicPr>
            <a:picLocks noChangeAspect="1"/>
          </p:cNvPicPr>
          <p:nvPr/>
        </p:nvPicPr>
        <p:blipFill>
          <a:blip r:embed="rId2"/>
          <a:srcRect t="30736" b="30736"/>
          <a:stretch/>
        </p:blipFill>
        <p:spPr>
          <a:xfrm>
            <a:off x="547042" y="260648"/>
            <a:ext cx="1800200" cy="693568"/>
          </a:xfrm>
          <a:prstGeom prst="rect">
            <a:avLst/>
          </a:prstGeom>
        </p:spPr>
      </p:pic>
      <p:pic>
        <p:nvPicPr>
          <p:cNvPr id="6" name="Bildobjekt 5">
            <a:extLst>
              <a:ext uri="{FF2B5EF4-FFF2-40B4-BE49-F238E27FC236}">
                <a16:creationId xmlns:a16="http://schemas.microsoft.com/office/drawing/2014/main" id="{FB24C55D-45DB-8E6B-C0AC-3760C9685EF2}"/>
              </a:ext>
            </a:extLst>
          </p:cNvPr>
          <p:cNvPicPr>
            <a:picLocks noChangeAspect="1"/>
          </p:cNvPicPr>
          <p:nvPr/>
        </p:nvPicPr>
        <p:blipFill>
          <a:blip r:embed="rId3"/>
          <a:stretch>
            <a:fillRect/>
          </a:stretch>
        </p:blipFill>
        <p:spPr>
          <a:xfrm>
            <a:off x="2504728" y="395934"/>
            <a:ext cx="570461" cy="521162"/>
          </a:xfrm>
          <a:prstGeom prst="rect">
            <a:avLst/>
          </a:prstGeom>
        </p:spPr>
      </p:pic>
    </p:spTree>
    <p:extLst>
      <p:ext uri="{BB962C8B-B14F-4D97-AF65-F5344CB8AC3E}">
        <p14:creationId xmlns:p14="http://schemas.microsoft.com/office/powerpoint/2010/main" val="10208540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10</a:t>
            </a:fld>
            <a:endParaRPr lang="sv-SE"/>
          </a:p>
        </p:txBody>
      </p:sp>
      <p:graphicFrame>
        <p:nvGraphicFramePr>
          <p:cNvPr id="12" name="Diagram 11">
            <a:extLst>
              <a:ext uri="{FF2B5EF4-FFF2-40B4-BE49-F238E27FC236}">
                <a16:creationId xmlns:a16="http://schemas.microsoft.com/office/drawing/2014/main" id="{57C6086D-7765-D44F-9FA6-97251620B7B6}"/>
              </a:ext>
            </a:extLst>
          </p:cNvPr>
          <p:cNvGraphicFramePr/>
          <p:nvPr>
            <p:extLst>
              <p:ext uri="{D42A27DB-BD31-4B8C-83A1-F6EECF244321}">
                <p14:modId xmlns:p14="http://schemas.microsoft.com/office/powerpoint/2010/main" val="124047834"/>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427681"/>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Upplever du att ditt barn får den hjälp/stöd hen vill ha?</a:t>
            </a:r>
          </a:p>
        </p:txBody>
      </p:sp>
      <p:sp>
        <p:nvSpPr>
          <p:cNvPr id="11" name="textruta 10">
            <a:extLst>
              <a:ext uri="{FF2B5EF4-FFF2-40B4-BE49-F238E27FC236}">
                <a16:creationId xmlns:a16="http://schemas.microsoft.com/office/drawing/2014/main" id="{E92FB859-B350-084B-B7C0-3C9325291B15}"/>
              </a:ext>
            </a:extLst>
          </p:cNvPr>
          <p:cNvSpPr txBox="1"/>
          <p:nvPr/>
        </p:nvSpPr>
        <p:spPr>
          <a:xfrm>
            <a:off x="417600" y="6437948"/>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133</a:t>
            </a:r>
          </a:p>
        </p:txBody>
      </p:sp>
      <p:sp>
        <p:nvSpPr>
          <p:cNvPr id="4" name="textruta 3">
            <a:extLst>
              <a:ext uri="{FF2B5EF4-FFF2-40B4-BE49-F238E27FC236}">
                <a16:creationId xmlns:a16="http://schemas.microsoft.com/office/drawing/2014/main" id="{D231B95E-6614-A6A5-818A-C363259A81A9}"/>
              </a:ext>
            </a:extLst>
          </p:cNvPr>
          <p:cNvSpPr txBox="1"/>
          <p:nvPr/>
        </p:nvSpPr>
        <p:spPr>
          <a:xfrm>
            <a:off x="1568624" y="16679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Vårdnadshavare: Göteborg</a:t>
            </a:r>
          </a:p>
        </p:txBody>
      </p:sp>
    </p:spTree>
    <p:extLst>
      <p:ext uri="{BB962C8B-B14F-4D97-AF65-F5344CB8AC3E}">
        <p14:creationId xmlns:p14="http://schemas.microsoft.com/office/powerpoint/2010/main" val="39788404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2BC617-1D51-0E50-D895-EA3E271C5A65}"/>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DF29836D-F7E5-6DD3-6E34-FFC7C28DAA67}"/>
              </a:ext>
            </a:extLst>
          </p:cNvPr>
          <p:cNvSpPr>
            <a:spLocks noGrp="1"/>
          </p:cNvSpPr>
          <p:nvPr>
            <p:ph type="sldNum" sz="quarter" idx="11"/>
          </p:nvPr>
        </p:nvSpPr>
        <p:spPr/>
        <p:txBody>
          <a:bodyPr/>
          <a:lstStyle/>
          <a:p>
            <a:fld id="{35DC3D6C-A556-0D48-B15A-DD8A2D5F88FC}" type="slidenum">
              <a:rPr lang="sv-SE" smtClean="0"/>
              <a:t>11</a:t>
            </a:fld>
            <a:endParaRPr lang="sv-SE"/>
          </a:p>
        </p:txBody>
      </p:sp>
      <p:sp>
        <p:nvSpPr>
          <p:cNvPr id="7" name="TextBox 14">
            <a:extLst>
              <a:ext uri="{FF2B5EF4-FFF2-40B4-BE49-F238E27FC236}">
                <a16:creationId xmlns:a16="http://schemas.microsoft.com/office/drawing/2014/main" id="{70481075-4E1C-5B08-6FB9-85E068B6138C}"/>
              </a:ext>
            </a:extLst>
          </p:cNvPr>
          <p:cNvSpPr txBox="1"/>
          <p:nvPr/>
        </p:nvSpPr>
        <p:spPr>
          <a:xfrm>
            <a:off x="632519" y="1167401"/>
            <a:ext cx="8592444" cy="427681"/>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Upplever du att ditt barn får den hjälp/stöd hen vill ha?</a:t>
            </a:r>
          </a:p>
        </p:txBody>
      </p:sp>
      <p:sp>
        <p:nvSpPr>
          <p:cNvPr id="5" name="textruta 4">
            <a:extLst>
              <a:ext uri="{FF2B5EF4-FFF2-40B4-BE49-F238E27FC236}">
                <a16:creationId xmlns:a16="http://schemas.microsoft.com/office/drawing/2014/main" id="{6CBE1688-D695-9BCD-B592-169E264B17AB}"/>
              </a:ext>
            </a:extLst>
          </p:cNvPr>
          <p:cNvSpPr txBox="1"/>
          <p:nvPr/>
        </p:nvSpPr>
        <p:spPr>
          <a:xfrm>
            <a:off x="1568624" y="16679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Vårdnadshavare: Göteborg</a:t>
            </a:r>
          </a:p>
        </p:txBody>
      </p:sp>
      <p:graphicFrame>
        <p:nvGraphicFramePr>
          <p:cNvPr id="4" name="Tabell 10">
            <a:extLst>
              <a:ext uri="{FF2B5EF4-FFF2-40B4-BE49-F238E27FC236}">
                <a16:creationId xmlns:a16="http://schemas.microsoft.com/office/drawing/2014/main" id="{7E5FD1C9-A506-EC2F-6D3B-648C32D340E0}"/>
              </a:ext>
            </a:extLst>
          </p:cNvPr>
          <p:cNvGraphicFramePr>
            <a:graphicFrameLocks noGrp="1"/>
          </p:cNvGraphicFramePr>
          <p:nvPr>
            <p:extLst>
              <p:ext uri="{D42A27DB-BD31-4B8C-83A1-F6EECF244321}">
                <p14:modId xmlns:p14="http://schemas.microsoft.com/office/powerpoint/2010/main" val="566627545"/>
              </p:ext>
            </p:extLst>
          </p:nvPr>
        </p:nvGraphicFramePr>
        <p:xfrm>
          <a:off x="371143" y="2492896"/>
          <a:ext cx="9115196" cy="2379137"/>
        </p:xfrm>
        <a:graphic>
          <a:graphicData uri="http://schemas.openxmlformats.org/drawingml/2006/table">
            <a:tbl>
              <a:tblPr firstRow="1" bandRow="1">
                <a:tableStyleId>{5C22544A-7EE6-4342-B048-85BDC9FD1C3A}</a:tableStyleId>
              </a:tblPr>
              <a:tblGrid>
                <a:gridCol w="1057132">
                  <a:extLst>
                    <a:ext uri="{9D8B030D-6E8A-4147-A177-3AD203B41FA5}">
                      <a16:colId xmlns:a16="http://schemas.microsoft.com/office/drawing/2014/main" val="60862922"/>
                    </a:ext>
                  </a:extLst>
                </a:gridCol>
                <a:gridCol w="1007258">
                  <a:extLst>
                    <a:ext uri="{9D8B030D-6E8A-4147-A177-3AD203B41FA5}">
                      <a16:colId xmlns:a16="http://schemas.microsoft.com/office/drawing/2014/main" val="2223991577"/>
                    </a:ext>
                  </a:extLst>
                </a:gridCol>
                <a:gridCol w="1007258">
                  <a:extLst>
                    <a:ext uri="{9D8B030D-6E8A-4147-A177-3AD203B41FA5}">
                      <a16:colId xmlns:a16="http://schemas.microsoft.com/office/drawing/2014/main" val="3316200923"/>
                    </a:ext>
                  </a:extLst>
                </a:gridCol>
                <a:gridCol w="1007258">
                  <a:extLst>
                    <a:ext uri="{9D8B030D-6E8A-4147-A177-3AD203B41FA5}">
                      <a16:colId xmlns:a16="http://schemas.microsoft.com/office/drawing/2014/main" val="2683324575"/>
                    </a:ext>
                  </a:extLst>
                </a:gridCol>
                <a:gridCol w="1007258">
                  <a:extLst>
                    <a:ext uri="{9D8B030D-6E8A-4147-A177-3AD203B41FA5}">
                      <a16:colId xmlns:a16="http://schemas.microsoft.com/office/drawing/2014/main" val="3090419308"/>
                    </a:ext>
                  </a:extLst>
                </a:gridCol>
                <a:gridCol w="1007258">
                  <a:extLst>
                    <a:ext uri="{9D8B030D-6E8A-4147-A177-3AD203B41FA5}">
                      <a16:colId xmlns:a16="http://schemas.microsoft.com/office/drawing/2014/main" val="2412723157"/>
                    </a:ext>
                  </a:extLst>
                </a:gridCol>
                <a:gridCol w="1007258">
                  <a:extLst>
                    <a:ext uri="{9D8B030D-6E8A-4147-A177-3AD203B41FA5}">
                      <a16:colId xmlns:a16="http://schemas.microsoft.com/office/drawing/2014/main" val="1343784993"/>
                    </a:ext>
                  </a:extLst>
                </a:gridCol>
                <a:gridCol w="1007258">
                  <a:extLst>
                    <a:ext uri="{9D8B030D-6E8A-4147-A177-3AD203B41FA5}">
                      <a16:colId xmlns:a16="http://schemas.microsoft.com/office/drawing/2014/main" val="462950667"/>
                    </a:ext>
                  </a:extLst>
                </a:gridCol>
                <a:gridCol w="1007258">
                  <a:extLst>
                    <a:ext uri="{9D8B030D-6E8A-4147-A177-3AD203B41FA5}">
                      <a16:colId xmlns:a16="http://schemas.microsoft.com/office/drawing/2014/main" val="1838018747"/>
                    </a:ext>
                  </a:extLst>
                </a:gridCol>
              </a:tblGrid>
              <a:tr h="550677">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latin typeface="Arial" panose="020B0604020202020204" pitchFamily="34" charset="0"/>
                          <a:cs typeface="Arial" panose="020B0604020202020204" pitchFamily="34" charset="0"/>
                        </a:rPr>
                        <a:t>Korttidshem</a:t>
                      </a:r>
                    </a:p>
                  </a:txBody>
                  <a:tcPr anchor="b">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algn="ctr"/>
                      <a:r>
                        <a:rPr lang="sv-SE" sz="1200" b="1" dirty="0">
                          <a:solidFill>
                            <a:schemeClr val="tx1"/>
                          </a:solidFill>
                          <a:latin typeface="Arial" panose="020B0604020202020204" pitchFamily="34" charset="0"/>
                          <a:cs typeface="Arial" panose="020B0604020202020204" pitchFamily="34" charset="0"/>
                        </a:rPr>
                        <a:t>Barnboende</a:t>
                      </a:r>
                      <a:endParaRPr lang="sv-SE" sz="1200" dirty="0">
                        <a:solidFill>
                          <a:schemeClr val="tx1"/>
                        </a:solidFill>
                        <a:latin typeface="Arial" panose="020B0604020202020204" pitchFamily="34" charset="0"/>
                        <a:cs typeface="Arial" panose="020B0604020202020204" pitchFamily="34" charset="0"/>
                      </a:endParaRPr>
                    </a:p>
                  </a:txBody>
                  <a:tcPr anchor="b">
                    <a:lnL w="6350" cap="flat" cmpd="sng" algn="ctr">
                      <a:solidFill>
                        <a:schemeClr val="tx1">
                          <a:lumMod val="75000"/>
                          <a:lumOff val="25000"/>
                        </a:schemeClr>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latin typeface="Arial" panose="020B0604020202020204" pitchFamily="34" charset="0"/>
                          <a:cs typeface="Arial" panose="020B0604020202020204" pitchFamily="34" charset="0"/>
                        </a:rPr>
                        <a:t>Lägerverksamhet</a:t>
                      </a:r>
                    </a:p>
                  </a:txBody>
                  <a:tcPr anchor="b">
                    <a:lnL w="3175" cap="flat" cmpd="sng" algn="ctr">
                      <a:solidFill>
                        <a:schemeClr val="tx1">
                          <a:lumMod val="75000"/>
                          <a:lumOff val="25000"/>
                        </a:schemeClr>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6350"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latin typeface="Arial" panose="020B0604020202020204" pitchFamily="34" charset="0"/>
                          <a:cs typeface="Arial" panose="020B0604020202020204" pitchFamily="34" charset="0"/>
                        </a:rPr>
                        <a:t>Avlösarservice</a:t>
                      </a:r>
                    </a:p>
                  </a:txBody>
                  <a:tcPr anchor="b">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a:t>
                      </a:r>
                      <a:endParaRPr sz="1200" i="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35</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31</a:t>
                      </a: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32</a:t>
                      </a:r>
                    </a:p>
                  </a:txBody>
                  <a:tcPr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62</a:t>
                      </a: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64</a:t>
                      </a:r>
                    </a:p>
                  </a:txBody>
                  <a:tcPr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60</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ctr" fontAlgn="ctr">
                        <a:buNone/>
                      </a:pPr>
                      <a:r>
                        <a:rPr lang="sv-SE" sz="1200" b="0" i="0" u="none" strike="noStrike" dirty="0">
                          <a:solidFill>
                            <a:srgbClr val="000000"/>
                          </a:solidFill>
                          <a:effectLst/>
                          <a:latin typeface="Arial" panose="020B0604020202020204" pitchFamily="34" charset="0"/>
                        </a:rPr>
                        <a:t>Ja</a:t>
                      </a:r>
                    </a:p>
                  </a:txBody>
                  <a:tcPr marL="9525" marR="9525" marT="9525"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89%</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84 %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dirty="0"/>
                        <a:t>-</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94%</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97 %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78%</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80 %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algn="ctr" fontAlgn="ctr">
                        <a:buNone/>
                      </a:pPr>
                      <a:r>
                        <a:rPr lang="sv-SE" sz="1200" b="0" i="0" u="none" strike="noStrike">
                          <a:solidFill>
                            <a:srgbClr val="000000"/>
                          </a:solidFill>
                          <a:effectLst/>
                          <a:latin typeface="Arial" panose="020B0604020202020204" pitchFamily="34" charset="0"/>
                        </a:rPr>
                        <a:t>Ibland</a:t>
                      </a:r>
                    </a:p>
                  </a:txBody>
                  <a:tcPr marL="9525" marR="9525" marT="9525"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11%</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10 %</a:t>
                      </a: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dirty="0"/>
                        <a:t>-</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6%</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3 %</a:t>
                      </a: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14%</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10 %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algn="ctr" fontAlgn="ctr">
                        <a:buNone/>
                      </a:pPr>
                      <a:r>
                        <a:rPr lang="sv-SE" sz="1200" b="0" i="0" u="none" strike="noStrike" dirty="0">
                          <a:solidFill>
                            <a:srgbClr val="000000"/>
                          </a:solidFill>
                          <a:effectLst/>
                          <a:latin typeface="Arial" panose="020B0604020202020204" pitchFamily="34" charset="0"/>
                        </a:rPr>
                        <a:t>Nej</a:t>
                      </a:r>
                    </a:p>
                  </a:txBody>
                  <a:tcPr marL="9525" marR="9525" marT="9525"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0%</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6 %</a:t>
                      </a: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dirty="0"/>
                        <a:t>-</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0%</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8%</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10 %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Tree>
    <p:extLst>
      <p:ext uri="{BB962C8B-B14F-4D97-AF65-F5344CB8AC3E}">
        <p14:creationId xmlns:p14="http://schemas.microsoft.com/office/powerpoint/2010/main" val="33566764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12</a:t>
            </a:fld>
            <a:endParaRPr lang="sv-SE"/>
          </a:p>
        </p:txBody>
      </p:sp>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Upplever du att personalen bryr sig om ditt barn?</a:t>
            </a:r>
          </a:p>
        </p:txBody>
      </p:sp>
      <p:sp>
        <p:nvSpPr>
          <p:cNvPr id="11" name="textruta 10">
            <a:extLst>
              <a:ext uri="{FF2B5EF4-FFF2-40B4-BE49-F238E27FC236}">
                <a16:creationId xmlns:a16="http://schemas.microsoft.com/office/drawing/2014/main" id="{E92FB859-B350-084B-B7C0-3C9325291B15}"/>
              </a:ext>
            </a:extLst>
          </p:cNvPr>
          <p:cNvSpPr txBox="1"/>
          <p:nvPr/>
        </p:nvSpPr>
        <p:spPr>
          <a:xfrm>
            <a:off x="417600" y="6437948"/>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133</a:t>
            </a:r>
          </a:p>
        </p:txBody>
      </p:sp>
      <p:graphicFrame>
        <p:nvGraphicFramePr>
          <p:cNvPr id="2" name="Diagram 1">
            <a:extLst>
              <a:ext uri="{FF2B5EF4-FFF2-40B4-BE49-F238E27FC236}">
                <a16:creationId xmlns:a16="http://schemas.microsoft.com/office/drawing/2014/main" id="{10EDEC98-571C-BFF3-769C-C101F0162AF3}"/>
              </a:ext>
            </a:extLst>
          </p:cNvPr>
          <p:cNvGraphicFramePr/>
          <p:nvPr>
            <p:extLst>
              <p:ext uri="{D42A27DB-BD31-4B8C-83A1-F6EECF244321}">
                <p14:modId xmlns:p14="http://schemas.microsoft.com/office/powerpoint/2010/main" val="299835766"/>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ruta 4">
            <a:extLst>
              <a:ext uri="{FF2B5EF4-FFF2-40B4-BE49-F238E27FC236}">
                <a16:creationId xmlns:a16="http://schemas.microsoft.com/office/drawing/2014/main" id="{5BC0475F-3B05-AE48-B487-83F68F40000C}"/>
              </a:ext>
            </a:extLst>
          </p:cNvPr>
          <p:cNvSpPr txBox="1"/>
          <p:nvPr/>
        </p:nvSpPr>
        <p:spPr>
          <a:xfrm>
            <a:off x="1568624" y="16679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Vårdnadshavare: Göteborg</a:t>
            </a:r>
          </a:p>
        </p:txBody>
      </p:sp>
    </p:spTree>
    <p:extLst>
      <p:ext uri="{BB962C8B-B14F-4D97-AF65-F5344CB8AC3E}">
        <p14:creationId xmlns:p14="http://schemas.microsoft.com/office/powerpoint/2010/main" val="1978174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A93953-302A-AA62-BF7E-8263ABDEA4EF}"/>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1F17410B-7B48-9F3B-4C3B-6D33ABBF7E42}"/>
              </a:ext>
            </a:extLst>
          </p:cNvPr>
          <p:cNvSpPr>
            <a:spLocks noGrp="1"/>
          </p:cNvSpPr>
          <p:nvPr>
            <p:ph type="sldNum" sz="quarter" idx="11"/>
          </p:nvPr>
        </p:nvSpPr>
        <p:spPr/>
        <p:txBody>
          <a:bodyPr/>
          <a:lstStyle/>
          <a:p>
            <a:fld id="{35DC3D6C-A556-0D48-B15A-DD8A2D5F88FC}" type="slidenum">
              <a:rPr lang="sv-SE" smtClean="0"/>
              <a:t>13</a:t>
            </a:fld>
            <a:endParaRPr lang="sv-SE"/>
          </a:p>
        </p:txBody>
      </p:sp>
      <p:sp>
        <p:nvSpPr>
          <p:cNvPr id="7" name="TextBox 14">
            <a:extLst>
              <a:ext uri="{FF2B5EF4-FFF2-40B4-BE49-F238E27FC236}">
                <a16:creationId xmlns:a16="http://schemas.microsoft.com/office/drawing/2014/main" id="{04166953-3415-6078-5D4D-9140CD7AF1E6}"/>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Upplever du att personalen bryr sig om ditt barn?</a:t>
            </a:r>
          </a:p>
        </p:txBody>
      </p:sp>
      <p:sp>
        <p:nvSpPr>
          <p:cNvPr id="5" name="textruta 4">
            <a:extLst>
              <a:ext uri="{FF2B5EF4-FFF2-40B4-BE49-F238E27FC236}">
                <a16:creationId xmlns:a16="http://schemas.microsoft.com/office/drawing/2014/main" id="{E2F547BB-0FE8-80C1-A392-3EBE29B23682}"/>
              </a:ext>
            </a:extLst>
          </p:cNvPr>
          <p:cNvSpPr txBox="1"/>
          <p:nvPr/>
        </p:nvSpPr>
        <p:spPr>
          <a:xfrm>
            <a:off x="1568624" y="16679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Vårdnadshavare: Göteborg</a:t>
            </a:r>
          </a:p>
        </p:txBody>
      </p:sp>
      <p:graphicFrame>
        <p:nvGraphicFramePr>
          <p:cNvPr id="4" name="Tabell 10">
            <a:extLst>
              <a:ext uri="{FF2B5EF4-FFF2-40B4-BE49-F238E27FC236}">
                <a16:creationId xmlns:a16="http://schemas.microsoft.com/office/drawing/2014/main" id="{119B11AB-30B1-D1DD-5845-0CC974411495}"/>
              </a:ext>
            </a:extLst>
          </p:cNvPr>
          <p:cNvGraphicFramePr>
            <a:graphicFrameLocks noGrp="1"/>
          </p:cNvGraphicFramePr>
          <p:nvPr>
            <p:extLst>
              <p:ext uri="{D42A27DB-BD31-4B8C-83A1-F6EECF244321}">
                <p14:modId xmlns:p14="http://schemas.microsoft.com/office/powerpoint/2010/main" val="1411497253"/>
              </p:ext>
            </p:extLst>
          </p:nvPr>
        </p:nvGraphicFramePr>
        <p:xfrm>
          <a:off x="395402" y="2492896"/>
          <a:ext cx="9115196" cy="2379137"/>
        </p:xfrm>
        <a:graphic>
          <a:graphicData uri="http://schemas.openxmlformats.org/drawingml/2006/table">
            <a:tbl>
              <a:tblPr firstRow="1" bandRow="1">
                <a:tableStyleId>{5C22544A-7EE6-4342-B048-85BDC9FD1C3A}</a:tableStyleId>
              </a:tblPr>
              <a:tblGrid>
                <a:gridCol w="1057132">
                  <a:extLst>
                    <a:ext uri="{9D8B030D-6E8A-4147-A177-3AD203B41FA5}">
                      <a16:colId xmlns:a16="http://schemas.microsoft.com/office/drawing/2014/main" val="60862922"/>
                    </a:ext>
                  </a:extLst>
                </a:gridCol>
                <a:gridCol w="1007258">
                  <a:extLst>
                    <a:ext uri="{9D8B030D-6E8A-4147-A177-3AD203B41FA5}">
                      <a16:colId xmlns:a16="http://schemas.microsoft.com/office/drawing/2014/main" val="2223991577"/>
                    </a:ext>
                  </a:extLst>
                </a:gridCol>
                <a:gridCol w="1007258">
                  <a:extLst>
                    <a:ext uri="{9D8B030D-6E8A-4147-A177-3AD203B41FA5}">
                      <a16:colId xmlns:a16="http://schemas.microsoft.com/office/drawing/2014/main" val="3316200923"/>
                    </a:ext>
                  </a:extLst>
                </a:gridCol>
                <a:gridCol w="1007258">
                  <a:extLst>
                    <a:ext uri="{9D8B030D-6E8A-4147-A177-3AD203B41FA5}">
                      <a16:colId xmlns:a16="http://schemas.microsoft.com/office/drawing/2014/main" val="2683324575"/>
                    </a:ext>
                  </a:extLst>
                </a:gridCol>
                <a:gridCol w="1007258">
                  <a:extLst>
                    <a:ext uri="{9D8B030D-6E8A-4147-A177-3AD203B41FA5}">
                      <a16:colId xmlns:a16="http://schemas.microsoft.com/office/drawing/2014/main" val="3090419308"/>
                    </a:ext>
                  </a:extLst>
                </a:gridCol>
                <a:gridCol w="1007258">
                  <a:extLst>
                    <a:ext uri="{9D8B030D-6E8A-4147-A177-3AD203B41FA5}">
                      <a16:colId xmlns:a16="http://schemas.microsoft.com/office/drawing/2014/main" val="2412723157"/>
                    </a:ext>
                  </a:extLst>
                </a:gridCol>
                <a:gridCol w="1007258">
                  <a:extLst>
                    <a:ext uri="{9D8B030D-6E8A-4147-A177-3AD203B41FA5}">
                      <a16:colId xmlns:a16="http://schemas.microsoft.com/office/drawing/2014/main" val="1343784993"/>
                    </a:ext>
                  </a:extLst>
                </a:gridCol>
                <a:gridCol w="1007258">
                  <a:extLst>
                    <a:ext uri="{9D8B030D-6E8A-4147-A177-3AD203B41FA5}">
                      <a16:colId xmlns:a16="http://schemas.microsoft.com/office/drawing/2014/main" val="462950667"/>
                    </a:ext>
                  </a:extLst>
                </a:gridCol>
                <a:gridCol w="1007258">
                  <a:extLst>
                    <a:ext uri="{9D8B030D-6E8A-4147-A177-3AD203B41FA5}">
                      <a16:colId xmlns:a16="http://schemas.microsoft.com/office/drawing/2014/main" val="1838018747"/>
                    </a:ext>
                  </a:extLst>
                </a:gridCol>
              </a:tblGrid>
              <a:tr h="550677">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latin typeface="Arial" panose="020B0604020202020204" pitchFamily="34" charset="0"/>
                          <a:cs typeface="Arial" panose="020B0604020202020204" pitchFamily="34" charset="0"/>
                        </a:rPr>
                        <a:t>Korttidshem</a:t>
                      </a:r>
                    </a:p>
                  </a:txBody>
                  <a:tcPr anchor="b">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algn="ctr"/>
                      <a:r>
                        <a:rPr lang="sv-SE" sz="1200" b="1" dirty="0">
                          <a:solidFill>
                            <a:schemeClr val="tx1"/>
                          </a:solidFill>
                          <a:latin typeface="Arial" panose="020B0604020202020204" pitchFamily="34" charset="0"/>
                          <a:cs typeface="Arial" panose="020B0604020202020204" pitchFamily="34" charset="0"/>
                        </a:rPr>
                        <a:t>Barnboende</a:t>
                      </a:r>
                      <a:endParaRPr lang="sv-SE" sz="1200" dirty="0">
                        <a:solidFill>
                          <a:schemeClr val="tx1"/>
                        </a:solidFill>
                        <a:latin typeface="Arial" panose="020B0604020202020204" pitchFamily="34" charset="0"/>
                        <a:cs typeface="Arial" panose="020B0604020202020204" pitchFamily="34" charset="0"/>
                      </a:endParaRPr>
                    </a:p>
                  </a:txBody>
                  <a:tcPr anchor="b">
                    <a:lnL w="6350" cap="flat" cmpd="sng" algn="ctr">
                      <a:solidFill>
                        <a:schemeClr val="tx1">
                          <a:lumMod val="75000"/>
                          <a:lumOff val="25000"/>
                        </a:schemeClr>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latin typeface="Arial" panose="020B0604020202020204" pitchFamily="34" charset="0"/>
                          <a:cs typeface="Arial" panose="020B0604020202020204" pitchFamily="34" charset="0"/>
                        </a:rPr>
                        <a:t>Lägerverksamhet</a:t>
                      </a:r>
                    </a:p>
                  </a:txBody>
                  <a:tcPr anchor="b">
                    <a:lnL w="3175" cap="flat" cmpd="sng" algn="ctr">
                      <a:solidFill>
                        <a:schemeClr val="tx1">
                          <a:lumMod val="75000"/>
                          <a:lumOff val="25000"/>
                        </a:schemeClr>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6350"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latin typeface="Arial" panose="020B0604020202020204" pitchFamily="34" charset="0"/>
                          <a:cs typeface="Arial" panose="020B0604020202020204" pitchFamily="34" charset="0"/>
                        </a:rPr>
                        <a:t>Avlösarservice</a:t>
                      </a:r>
                    </a:p>
                  </a:txBody>
                  <a:tcPr anchor="b">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a:t>
                      </a:r>
                      <a:endParaRPr sz="1200" i="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35</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31</a:t>
                      </a: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32</a:t>
                      </a:r>
                    </a:p>
                  </a:txBody>
                  <a:tcPr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62</a:t>
                      </a: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65</a:t>
                      </a:r>
                    </a:p>
                  </a:txBody>
                  <a:tcPr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60</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ctr" fontAlgn="ctr">
                        <a:buNone/>
                      </a:pPr>
                      <a:r>
                        <a:rPr lang="sv-SE" sz="1200" b="0" i="0" u="none" strike="noStrike" dirty="0">
                          <a:solidFill>
                            <a:srgbClr val="000000"/>
                          </a:solidFill>
                          <a:effectLst/>
                          <a:latin typeface="Arial" panose="020B0604020202020204" pitchFamily="34" charset="0"/>
                        </a:rPr>
                        <a:t>Ja</a:t>
                      </a:r>
                    </a:p>
                  </a:txBody>
                  <a:tcPr marL="9525" marR="9525" marT="9525"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94%</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90 %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dirty="0"/>
                        <a:t>-</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97%</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98 %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89%</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90 %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algn="ctr" fontAlgn="ctr">
                        <a:buNone/>
                      </a:pPr>
                      <a:r>
                        <a:rPr lang="sv-SE" sz="1200" b="0" i="0" u="none" strike="noStrike">
                          <a:solidFill>
                            <a:srgbClr val="000000"/>
                          </a:solidFill>
                          <a:effectLst/>
                          <a:latin typeface="Arial" panose="020B0604020202020204" pitchFamily="34" charset="0"/>
                        </a:rPr>
                        <a:t>Ibland</a:t>
                      </a:r>
                    </a:p>
                  </a:txBody>
                  <a:tcPr marL="9525" marR="9525" marT="9525"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6%</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10 %</a:t>
                      </a: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dirty="0"/>
                        <a:t>-</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3%</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2 %</a:t>
                      </a: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9%</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8 %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algn="ctr" fontAlgn="ctr">
                        <a:buNone/>
                      </a:pPr>
                      <a:r>
                        <a:rPr lang="sv-SE" sz="1200" b="0" i="0" u="none" strike="noStrike" dirty="0">
                          <a:solidFill>
                            <a:srgbClr val="000000"/>
                          </a:solidFill>
                          <a:effectLst/>
                          <a:latin typeface="Arial" panose="020B0604020202020204" pitchFamily="34" charset="0"/>
                        </a:rPr>
                        <a:t>Nej</a:t>
                      </a:r>
                    </a:p>
                  </a:txBody>
                  <a:tcPr marL="9525" marR="9525" marT="9525"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0%</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dirty="0"/>
                        <a:t>-</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0%</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2%</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Tree>
    <p:extLst>
      <p:ext uri="{BB962C8B-B14F-4D97-AF65-F5344CB8AC3E}">
        <p14:creationId xmlns:p14="http://schemas.microsoft.com/office/powerpoint/2010/main" val="10044932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14</a:t>
            </a:fld>
            <a:endParaRPr lang="sv-SE"/>
          </a:p>
        </p:txBody>
      </p:sp>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797078"/>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Upplever du att personalen kommunicerar med ditt barn så att hen förstår vad de menar?</a:t>
            </a:r>
          </a:p>
        </p:txBody>
      </p:sp>
      <p:sp>
        <p:nvSpPr>
          <p:cNvPr id="11" name="textruta 10">
            <a:extLst>
              <a:ext uri="{FF2B5EF4-FFF2-40B4-BE49-F238E27FC236}">
                <a16:creationId xmlns:a16="http://schemas.microsoft.com/office/drawing/2014/main" id="{E92FB859-B350-084B-B7C0-3C9325291B15}"/>
              </a:ext>
            </a:extLst>
          </p:cNvPr>
          <p:cNvSpPr txBox="1"/>
          <p:nvPr/>
        </p:nvSpPr>
        <p:spPr>
          <a:xfrm>
            <a:off x="417600" y="6433363"/>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133</a:t>
            </a:r>
          </a:p>
        </p:txBody>
      </p:sp>
      <p:graphicFrame>
        <p:nvGraphicFramePr>
          <p:cNvPr id="2" name="Diagram 1">
            <a:extLst>
              <a:ext uri="{FF2B5EF4-FFF2-40B4-BE49-F238E27FC236}">
                <a16:creationId xmlns:a16="http://schemas.microsoft.com/office/drawing/2014/main" id="{2EC27BCB-712C-898F-910B-01A6BEA8694C}"/>
              </a:ext>
            </a:extLst>
          </p:cNvPr>
          <p:cNvGraphicFramePr/>
          <p:nvPr>
            <p:extLst>
              <p:ext uri="{D42A27DB-BD31-4B8C-83A1-F6EECF244321}">
                <p14:modId xmlns:p14="http://schemas.microsoft.com/office/powerpoint/2010/main" val="1842815137"/>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ruta 4">
            <a:extLst>
              <a:ext uri="{FF2B5EF4-FFF2-40B4-BE49-F238E27FC236}">
                <a16:creationId xmlns:a16="http://schemas.microsoft.com/office/drawing/2014/main" id="{F6CB9683-1946-12EF-325C-B41F697B289D}"/>
              </a:ext>
            </a:extLst>
          </p:cNvPr>
          <p:cNvSpPr txBox="1"/>
          <p:nvPr/>
        </p:nvSpPr>
        <p:spPr>
          <a:xfrm>
            <a:off x="1568624" y="16679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Vårdnadshavare: Göteborg</a:t>
            </a:r>
          </a:p>
        </p:txBody>
      </p:sp>
    </p:spTree>
    <p:extLst>
      <p:ext uri="{BB962C8B-B14F-4D97-AF65-F5344CB8AC3E}">
        <p14:creationId xmlns:p14="http://schemas.microsoft.com/office/powerpoint/2010/main" val="5170599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A1E6D3-470C-CB30-F760-CAF67603414C}"/>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4652A947-2A2E-5513-D769-65D46C6C5E3E}"/>
              </a:ext>
            </a:extLst>
          </p:cNvPr>
          <p:cNvSpPr>
            <a:spLocks noGrp="1"/>
          </p:cNvSpPr>
          <p:nvPr>
            <p:ph type="sldNum" sz="quarter" idx="11"/>
          </p:nvPr>
        </p:nvSpPr>
        <p:spPr/>
        <p:txBody>
          <a:bodyPr/>
          <a:lstStyle/>
          <a:p>
            <a:fld id="{35DC3D6C-A556-0D48-B15A-DD8A2D5F88FC}" type="slidenum">
              <a:rPr lang="sv-SE" smtClean="0"/>
              <a:t>15</a:t>
            </a:fld>
            <a:endParaRPr lang="sv-SE"/>
          </a:p>
        </p:txBody>
      </p:sp>
      <p:sp>
        <p:nvSpPr>
          <p:cNvPr id="7" name="TextBox 14">
            <a:extLst>
              <a:ext uri="{FF2B5EF4-FFF2-40B4-BE49-F238E27FC236}">
                <a16:creationId xmlns:a16="http://schemas.microsoft.com/office/drawing/2014/main" id="{F200FB62-5EDB-6D20-C272-0CAA15361F96}"/>
              </a:ext>
            </a:extLst>
          </p:cNvPr>
          <p:cNvSpPr txBox="1"/>
          <p:nvPr/>
        </p:nvSpPr>
        <p:spPr>
          <a:xfrm>
            <a:off x="632519" y="1167401"/>
            <a:ext cx="8592444" cy="797078"/>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Upplever du att personalen kommunicerar med ditt barn så att hen förstår vad de menar?</a:t>
            </a:r>
          </a:p>
        </p:txBody>
      </p:sp>
      <p:sp>
        <p:nvSpPr>
          <p:cNvPr id="5" name="textruta 4">
            <a:extLst>
              <a:ext uri="{FF2B5EF4-FFF2-40B4-BE49-F238E27FC236}">
                <a16:creationId xmlns:a16="http://schemas.microsoft.com/office/drawing/2014/main" id="{C2777984-F5F3-98A0-CDB5-70D18EF16790}"/>
              </a:ext>
            </a:extLst>
          </p:cNvPr>
          <p:cNvSpPr txBox="1"/>
          <p:nvPr/>
        </p:nvSpPr>
        <p:spPr>
          <a:xfrm>
            <a:off x="1568624" y="16679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Vårdnadshavare: Göteborg</a:t>
            </a:r>
          </a:p>
        </p:txBody>
      </p:sp>
      <p:graphicFrame>
        <p:nvGraphicFramePr>
          <p:cNvPr id="4" name="Tabell 10">
            <a:extLst>
              <a:ext uri="{FF2B5EF4-FFF2-40B4-BE49-F238E27FC236}">
                <a16:creationId xmlns:a16="http://schemas.microsoft.com/office/drawing/2014/main" id="{39DCA3D2-2EB7-E0E7-02F9-8C9EECD29AE5}"/>
              </a:ext>
            </a:extLst>
          </p:cNvPr>
          <p:cNvGraphicFramePr>
            <a:graphicFrameLocks noGrp="1"/>
          </p:cNvGraphicFramePr>
          <p:nvPr>
            <p:extLst>
              <p:ext uri="{D42A27DB-BD31-4B8C-83A1-F6EECF244321}">
                <p14:modId xmlns:p14="http://schemas.microsoft.com/office/powerpoint/2010/main" val="811274263"/>
              </p:ext>
            </p:extLst>
          </p:nvPr>
        </p:nvGraphicFramePr>
        <p:xfrm>
          <a:off x="395402" y="2564904"/>
          <a:ext cx="9115196" cy="2379137"/>
        </p:xfrm>
        <a:graphic>
          <a:graphicData uri="http://schemas.openxmlformats.org/drawingml/2006/table">
            <a:tbl>
              <a:tblPr firstRow="1" bandRow="1">
                <a:tableStyleId>{5C22544A-7EE6-4342-B048-85BDC9FD1C3A}</a:tableStyleId>
              </a:tblPr>
              <a:tblGrid>
                <a:gridCol w="1057132">
                  <a:extLst>
                    <a:ext uri="{9D8B030D-6E8A-4147-A177-3AD203B41FA5}">
                      <a16:colId xmlns:a16="http://schemas.microsoft.com/office/drawing/2014/main" val="60862922"/>
                    </a:ext>
                  </a:extLst>
                </a:gridCol>
                <a:gridCol w="1007258">
                  <a:extLst>
                    <a:ext uri="{9D8B030D-6E8A-4147-A177-3AD203B41FA5}">
                      <a16:colId xmlns:a16="http://schemas.microsoft.com/office/drawing/2014/main" val="2223991577"/>
                    </a:ext>
                  </a:extLst>
                </a:gridCol>
                <a:gridCol w="1007258">
                  <a:extLst>
                    <a:ext uri="{9D8B030D-6E8A-4147-A177-3AD203B41FA5}">
                      <a16:colId xmlns:a16="http://schemas.microsoft.com/office/drawing/2014/main" val="3316200923"/>
                    </a:ext>
                  </a:extLst>
                </a:gridCol>
                <a:gridCol w="1007258">
                  <a:extLst>
                    <a:ext uri="{9D8B030D-6E8A-4147-A177-3AD203B41FA5}">
                      <a16:colId xmlns:a16="http://schemas.microsoft.com/office/drawing/2014/main" val="2683324575"/>
                    </a:ext>
                  </a:extLst>
                </a:gridCol>
                <a:gridCol w="1007258">
                  <a:extLst>
                    <a:ext uri="{9D8B030D-6E8A-4147-A177-3AD203B41FA5}">
                      <a16:colId xmlns:a16="http://schemas.microsoft.com/office/drawing/2014/main" val="3090419308"/>
                    </a:ext>
                  </a:extLst>
                </a:gridCol>
                <a:gridCol w="1007258">
                  <a:extLst>
                    <a:ext uri="{9D8B030D-6E8A-4147-A177-3AD203B41FA5}">
                      <a16:colId xmlns:a16="http://schemas.microsoft.com/office/drawing/2014/main" val="2412723157"/>
                    </a:ext>
                  </a:extLst>
                </a:gridCol>
                <a:gridCol w="1007258">
                  <a:extLst>
                    <a:ext uri="{9D8B030D-6E8A-4147-A177-3AD203B41FA5}">
                      <a16:colId xmlns:a16="http://schemas.microsoft.com/office/drawing/2014/main" val="1343784993"/>
                    </a:ext>
                  </a:extLst>
                </a:gridCol>
                <a:gridCol w="1007258">
                  <a:extLst>
                    <a:ext uri="{9D8B030D-6E8A-4147-A177-3AD203B41FA5}">
                      <a16:colId xmlns:a16="http://schemas.microsoft.com/office/drawing/2014/main" val="462950667"/>
                    </a:ext>
                  </a:extLst>
                </a:gridCol>
                <a:gridCol w="1007258">
                  <a:extLst>
                    <a:ext uri="{9D8B030D-6E8A-4147-A177-3AD203B41FA5}">
                      <a16:colId xmlns:a16="http://schemas.microsoft.com/office/drawing/2014/main" val="1838018747"/>
                    </a:ext>
                  </a:extLst>
                </a:gridCol>
              </a:tblGrid>
              <a:tr h="550677">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latin typeface="Arial" panose="020B0604020202020204" pitchFamily="34" charset="0"/>
                          <a:cs typeface="Arial" panose="020B0604020202020204" pitchFamily="34" charset="0"/>
                        </a:rPr>
                        <a:t>Korttidshem</a:t>
                      </a:r>
                    </a:p>
                  </a:txBody>
                  <a:tcPr anchor="b">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algn="ctr"/>
                      <a:r>
                        <a:rPr lang="sv-SE" sz="1200" b="1" dirty="0">
                          <a:solidFill>
                            <a:schemeClr val="tx1"/>
                          </a:solidFill>
                          <a:latin typeface="Arial" panose="020B0604020202020204" pitchFamily="34" charset="0"/>
                          <a:cs typeface="Arial" panose="020B0604020202020204" pitchFamily="34" charset="0"/>
                        </a:rPr>
                        <a:t>Barnboende</a:t>
                      </a:r>
                      <a:endParaRPr lang="sv-SE" sz="1200" dirty="0">
                        <a:solidFill>
                          <a:schemeClr val="tx1"/>
                        </a:solidFill>
                        <a:latin typeface="Arial" panose="020B0604020202020204" pitchFamily="34" charset="0"/>
                        <a:cs typeface="Arial" panose="020B0604020202020204" pitchFamily="34" charset="0"/>
                      </a:endParaRPr>
                    </a:p>
                  </a:txBody>
                  <a:tcPr anchor="b">
                    <a:lnL w="6350" cap="flat" cmpd="sng" algn="ctr">
                      <a:solidFill>
                        <a:schemeClr val="tx1">
                          <a:lumMod val="75000"/>
                          <a:lumOff val="25000"/>
                        </a:schemeClr>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latin typeface="Arial" panose="020B0604020202020204" pitchFamily="34" charset="0"/>
                          <a:cs typeface="Arial" panose="020B0604020202020204" pitchFamily="34" charset="0"/>
                        </a:rPr>
                        <a:t>Lägerverksamhet</a:t>
                      </a:r>
                    </a:p>
                  </a:txBody>
                  <a:tcPr anchor="b">
                    <a:lnL w="3175" cap="flat" cmpd="sng" algn="ctr">
                      <a:solidFill>
                        <a:schemeClr val="tx1">
                          <a:lumMod val="75000"/>
                          <a:lumOff val="25000"/>
                        </a:schemeClr>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6350"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latin typeface="Arial" panose="020B0604020202020204" pitchFamily="34" charset="0"/>
                          <a:cs typeface="Arial" panose="020B0604020202020204" pitchFamily="34" charset="0"/>
                        </a:rPr>
                        <a:t>Avlösarservice</a:t>
                      </a:r>
                    </a:p>
                  </a:txBody>
                  <a:tcPr anchor="b">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a:t>
                      </a:r>
                      <a:endParaRPr sz="1200" i="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35</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31</a:t>
                      </a: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32</a:t>
                      </a:r>
                    </a:p>
                  </a:txBody>
                  <a:tcPr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62</a:t>
                      </a: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65</a:t>
                      </a:r>
                    </a:p>
                  </a:txBody>
                  <a:tcPr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60</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ctr" fontAlgn="ctr">
                        <a:buNone/>
                      </a:pPr>
                      <a:r>
                        <a:rPr lang="sv-SE" sz="1200" b="0" i="0" u="none" strike="noStrike" dirty="0">
                          <a:solidFill>
                            <a:srgbClr val="000000"/>
                          </a:solidFill>
                          <a:effectLst/>
                          <a:latin typeface="Arial" panose="020B0604020202020204" pitchFamily="34" charset="0"/>
                        </a:rPr>
                        <a:t>Ja</a:t>
                      </a:r>
                    </a:p>
                  </a:txBody>
                  <a:tcPr marL="9525" marR="9525" marT="9525"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86%</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84 %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dirty="0"/>
                        <a:t>-</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88%</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98 %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75%</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75 %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algn="ctr" fontAlgn="ctr">
                        <a:buNone/>
                      </a:pPr>
                      <a:r>
                        <a:rPr lang="sv-SE" sz="1200" b="0" i="0" u="none" strike="noStrike">
                          <a:solidFill>
                            <a:srgbClr val="000000"/>
                          </a:solidFill>
                          <a:effectLst/>
                          <a:latin typeface="Arial" panose="020B0604020202020204" pitchFamily="34" charset="0"/>
                        </a:rPr>
                        <a:t>Ibland</a:t>
                      </a:r>
                    </a:p>
                  </a:txBody>
                  <a:tcPr marL="9525" marR="9525" marT="9525"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14%</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10 %</a:t>
                      </a: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dirty="0"/>
                        <a:t>-</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13%</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2 %</a:t>
                      </a: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20%</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18 %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algn="ctr" fontAlgn="ctr">
                        <a:buNone/>
                      </a:pPr>
                      <a:r>
                        <a:rPr lang="sv-SE" sz="1200" b="0" i="0" u="none" strike="noStrike" dirty="0">
                          <a:solidFill>
                            <a:srgbClr val="000000"/>
                          </a:solidFill>
                          <a:effectLst/>
                          <a:latin typeface="Arial" panose="020B0604020202020204" pitchFamily="34" charset="0"/>
                        </a:rPr>
                        <a:t>Nej</a:t>
                      </a:r>
                    </a:p>
                  </a:txBody>
                  <a:tcPr marL="9525" marR="9525" marT="9525"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0%</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6 %</a:t>
                      </a: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dirty="0"/>
                        <a:t>-</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0%</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5%</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7 %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Tree>
    <p:extLst>
      <p:ext uri="{BB962C8B-B14F-4D97-AF65-F5344CB8AC3E}">
        <p14:creationId xmlns:p14="http://schemas.microsoft.com/office/powerpoint/2010/main" val="41877809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16</a:t>
            </a:fld>
            <a:endParaRPr lang="sv-SE"/>
          </a:p>
        </p:txBody>
      </p:sp>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Upplever du att personalen förstår vad ditt barn kommunicerar?</a:t>
            </a:r>
          </a:p>
        </p:txBody>
      </p:sp>
      <p:sp>
        <p:nvSpPr>
          <p:cNvPr id="11" name="textruta 10">
            <a:extLst>
              <a:ext uri="{FF2B5EF4-FFF2-40B4-BE49-F238E27FC236}">
                <a16:creationId xmlns:a16="http://schemas.microsoft.com/office/drawing/2014/main" id="{E92FB859-B350-084B-B7C0-3C9325291B15}"/>
              </a:ext>
            </a:extLst>
          </p:cNvPr>
          <p:cNvSpPr txBox="1"/>
          <p:nvPr/>
        </p:nvSpPr>
        <p:spPr>
          <a:xfrm>
            <a:off x="417600" y="6437948"/>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134</a:t>
            </a:r>
          </a:p>
        </p:txBody>
      </p:sp>
      <p:graphicFrame>
        <p:nvGraphicFramePr>
          <p:cNvPr id="2" name="Diagram 1">
            <a:extLst>
              <a:ext uri="{FF2B5EF4-FFF2-40B4-BE49-F238E27FC236}">
                <a16:creationId xmlns:a16="http://schemas.microsoft.com/office/drawing/2014/main" id="{2A5F65CA-FE12-08F4-6932-45DE610572FD}"/>
              </a:ext>
            </a:extLst>
          </p:cNvPr>
          <p:cNvGraphicFramePr/>
          <p:nvPr>
            <p:extLst>
              <p:ext uri="{D42A27DB-BD31-4B8C-83A1-F6EECF244321}">
                <p14:modId xmlns:p14="http://schemas.microsoft.com/office/powerpoint/2010/main" val="2654109686"/>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ruta 4">
            <a:extLst>
              <a:ext uri="{FF2B5EF4-FFF2-40B4-BE49-F238E27FC236}">
                <a16:creationId xmlns:a16="http://schemas.microsoft.com/office/drawing/2014/main" id="{32956B62-2D53-7593-3DBE-F3315F200B47}"/>
              </a:ext>
            </a:extLst>
          </p:cNvPr>
          <p:cNvSpPr txBox="1"/>
          <p:nvPr/>
        </p:nvSpPr>
        <p:spPr>
          <a:xfrm>
            <a:off x="1568624" y="16679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Vårdnadshavare: Göteborg</a:t>
            </a:r>
          </a:p>
        </p:txBody>
      </p:sp>
    </p:spTree>
    <p:extLst>
      <p:ext uri="{BB962C8B-B14F-4D97-AF65-F5344CB8AC3E}">
        <p14:creationId xmlns:p14="http://schemas.microsoft.com/office/powerpoint/2010/main" val="19478761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7E8A54-578D-EFD6-1C89-3CA63CF6F935}"/>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9D6D3CB1-CE5A-D2D6-B67E-505259D52090}"/>
              </a:ext>
            </a:extLst>
          </p:cNvPr>
          <p:cNvSpPr>
            <a:spLocks noGrp="1"/>
          </p:cNvSpPr>
          <p:nvPr>
            <p:ph type="sldNum" sz="quarter" idx="11"/>
          </p:nvPr>
        </p:nvSpPr>
        <p:spPr/>
        <p:txBody>
          <a:bodyPr/>
          <a:lstStyle/>
          <a:p>
            <a:fld id="{35DC3D6C-A556-0D48-B15A-DD8A2D5F88FC}" type="slidenum">
              <a:rPr lang="sv-SE" smtClean="0"/>
              <a:t>17</a:t>
            </a:fld>
            <a:endParaRPr lang="sv-SE"/>
          </a:p>
        </p:txBody>
      </p:sp>
      <p:sp>
        <p:nvSpPr>
          <p:cNvPr id="7" name="TextBox 14">
            <a:extLst>
              <a:ext uri="{FF2B5EF4-FFF2-40B4-BE49-F238E27FC236}">
                <a16:creationId xmlns:a16="http://schemas.microsoft.com/office/drawing/2014/main" id="{6740FA2E-1E08-889C-C07D-DDC900627125}"/>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Upplever du att personalen förstår vad ditt barn kommunicerar?</a:t>
            </a:r>
          </a:p>
        </p:txBody>
      </p:sp>
      <p:sp>
        <p:nvSpPr>
          <p:cNvPr id="5" name="textruta 4">
            <a:extLst>
              <a:ext uri="{FF2B5EF4-FFF2-40B4-BE49-F238E27FC236}">
                <a16:creationId xmlns:a16="http://schemas.microsoft.com/office/drawing/2014/main" id="{104C5C51-C3CE-29B2-8959-F3BB1F8FA4CC}"/>
              </a:ext>
            </a:extLst>
          </p:cNvPr>
          <p:cNvSpPr txBox="1"/>
          <p:nvPr/>
        </p:nvSpPr>
        <p:spPr>
          <a:xfrm>
            <a:off x="1568624" y="16679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Vårdnadshavare: Göteborg</a:t>
            </a:r>
          </a:p>
        </p:txBody>
      </p:sp>
      <p:graphicFrame>
        <p:nvGraphicFramePr>
          <p:cNvPr id="4" name="Tabell 10">
            <a:extLst>
              <a:ext uri="{FF2B5EF4-FFF2-40B4-BE49-F238E27FC236}">
                <a16:creationId xmlns:a16="http://schemas.microsoft.com/office/drawing/2014/main" id="{DE93A1F2-3920-2957-8290-080F68913DE5}"/>
              </a:ext>
            </a:extLst>
          </p:cNvPr>
          <p:cNvGraphicFramePr>
            <a:graphicFrameLocks noGrp="1"/>
          </p:cNvGraphicFramePr>
          <p:nvPr>
            <p:extLst>
              <p:ext uri="{D42A27DB-BD31-4B8C-83A1-F6EECF244321}">
                <p14:modId xmlns:p14="http://schemas.microsoft.com/office/powerpoint/2010/main" val="2214582809"/>
              </p:ext>
            </p:extLst>
          </p:nvPr>
        </p:nvGraphicFramePr>
        <p:xfrm>
          <a:off x="371143" y="2564904"/>
          <a:ext cx="9115196" cy="2379137"/>
        </p:xfrm>
        <a:graphic>
          <a:graphicData uri="http://schemas.openxmlformats.org/drawingml/2006/table">
            <a:tbl>
              <a:tblPr firstRow="1" bandRow="1">
                <a:tableStyleId>{5C22544A-7EE6-4342-B048-85BDC9FD1C3A}</a:tableStyleId>
              </a:tblPr>
              <a:tblGrid>
                <a:gridCol w="1057132">
                  <a:extLst>
                    <a:ext uri="{9D8B030D-6E8A-4147-A177-3AD203B41FA5}">
                      <a16:colId xmlns:a16="http://schemas.microsoft.com/office/drawing/2014/main" val="60862922"/>
                    </a:ext>
                  </a:extLst>
                </a:gridCol>
                <a:gridCol w="1007258">
                  <a:extLst>
                    <a:ext uri="{9D8B030D-6E8A-4147-A177-3AD203B41FA5}">
                      <a16:colId xmlns:a16="http://schemas.microsoft.com/office/drawing/2014/main" val="2223991577"/>
                    </a:ext>
                  </a:extLst>
                </a:gridCol>
                <a:gridCol w="1007258">
                  <a:extLst>
                    <a:ext uri="{9D8B030D-6E8A-4147-A177-3AD203B41FA5}">
                      <a16:colId xmlns:a16="http://schemas.microsoft.com/office/drawing/2014/main" val="3316200923"/>
                    </a:ext>
                  </a:extLst>
                </a:gridCol>
                <a:gridCol w="1007258">
                  <a:extLst>
                    <a:ext uri="{9D8B030D-6E8A-4147-A177-3AD203B41FA5}">
                      <a16:colId xmlns:a16="http://schemas.microsoft.com/office/drawing/2014/main" val="2683324575"/>
                    </a:ext>
                  </a:extLst>
                </a:gridCol>
                <a:gridCol w="1007258">
                  <a:extLst>
                    <a:ext uri="{9D8B030D-6E8A-4147-A177-3AD203B41FA5}">
                      <a16:colId xmlns:a16="http://schemas.microsoft.com/office/drawing/2014/main" val="3090419308"/>
                    </a:ext>
                  </a:extLst>
                </a:gridCol>
                <a:gridCol w="1007258">
                  <a:extLst>
                    <a:ext uri="{9D8B030D-6E8A-4147-A177-3AD203B41FA5}">
                      <a16:colId xmlns:a16="http://schemas.microsoft.com/office/drawing/2014/main" val="2412723157"/>
                    </a:ext>
                  </a:extLst>
                </a:gridCol>
                <a:gridCol w="1007258">
                  <a:extLst>
                    <a:ext uri="{9D8B030D-6E8A-4147-A177-3AD203B41FA5}">
                      <a16:colId xmlns:a16="http://schemas.microsoft.com/office/drawing/2014/main" val="1343784993"/>
                    </a:ext>
                  </a:extLst>
                </a:gridCol>
                <a:gridCol w="1007258">
                  <a:extLst>
                    <a:ext uri="{9D8B030D-6E8A-4147-A177-3AD203B41FA5}">
                      <a16:colId xmlns:a16="http://schemas.microsoft.com/office/drawing/2014/main" val="462950667"/>
                    </a:ext>
                  </a:extLst>
                </a:gridCol>
                <a:gridCol w="1007258">
                  <a:extLst>
                    <a:ext uri="{9D8B030D-6E8A-4147-A177-3AD203B41FA5}">
                      <a16:colId xmlns:a16="http://schemas.microsoft.com/office/drawing/2014/main" val="1838018747"/>
                    </a:ext>
                  </a:extLst>
                </a:gridCol>
              </a:tblGrid>
              <a:tr h="550677">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latin typeface="Arial" panose="020B0604020202020204" pitchFamily="34" charset="0"/>
                          <a:cs typeface="Arial" panose="020B0604020202020204" pitchFamily="34" charset="0"/>
                        </a:rPr>
                        <a:t>Korttidshem</a:t>
                      </a:r>
                    </a:p>
                  </a:txBody>
                  <a:tcPr anchor="b">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algn="ctr"/>
                      <a:r>
                        <a:rPr lang="sv-SE" sz="1200" b="1" dirty="0">
                          <a:solidFill>
                            <a:schemeClr val="tx1"/>
                          </a:solidFill>
                          <a:latin typeface="Arial" panose="020B0604020202020204" pitchFamily="34" charset="0"/>
                          <a:cs typeface="Arial" panose="020B0604020202020204" pitchFamily="34" charset="0"/>
                        </a:rPr>
                        <a:t>Barnboende</a:t>
                      </a:r>
                      <a:endParaRPr lang="sv-SE" sz="1200" dirty="0">
                        <a:solidFill>
                          <a:schemeClr val="tx1"/>
                        </a:solidFill>
                        <a:latin typeface="Arial" panose="020B0604020202020204" pitchFamily="34" charset="0"/>
                        <a:cs typeface="Arial" panose="020B0604020202020204" pitchFamily="34" charset="0"/>
                      </a:endParaRPr>
                    </a:p>
                  </a:txBody>
                  <a:tcPr anchor="b">
                    <a:lnL w="6350" cap="flat" cmpd="sng" algn="ctr">
                      <a:solidFill>
                        <a:schemeClr val="tx1">
                          <a:lumMod val="75000"/>
                          <a:lumOff val="25000"/>
                        </a:schemeClr>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latin typeface="Arial" panose="020B0604020202020204" pitchFamily="34" charset="0"/>
                          <a:cs typeface="Arial" panose="020B0604020202020204" pitchFamily="34" charset="0"/>
                        </a:rPr>
                        <a:t>Lägerverksamhet</a:t>
                      </a:r>
                    </a:p>
                  </a:txBody>
                  <a:tcPr anchor="b">
                    <a:lnL w="3175" cap="flat" cmpd="sng" algn="ctr">
                      <a:solidFill>
                        <a:schemeClr val="tx1">
                          <a:lumMod val="75000"/>
                          <a:lumOff val="25000"/>
                        </a:schemeClr>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6350"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latin typeface="Arial" panose="020B0604020202020204" pitchFamily="34" charset="0"/>
                          <a:cs typeface="Arial" panose="020B0604020202020204" pitchFamily="34" charset="0"/>
                        </a:rPr>
                        <a:t>Avlösarservice</a:t>
                      </a:r>
                    </a:p>
                  </a:txBody>
                  <a:tcPr anchor="b">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a:t>
                      </a:r>
                      <a:endParaRPr sz="1200" i="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36</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31</a:t>
                      </a: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32</a:t>
                      </a:r>
                    </a:p>
                  </a:txBody>
                  <a:tcPr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62</a:t>
                      </a: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65</a:t>
                      </a:r>
                    </a:p>
                  </a:txBody>
                  <a:tcPr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60</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ctr" fontAlgn="ctr">
                        <a:buNone/>
                      </a:pPr>
                      <a:r>
                        <a:rPr lang="sv-SE" sz="1200" b="0" i="0" u="none" strike="noStrike" dirty="0">
                          <a:solidFill>
                            <a:srgbClr val="000000"/>
                          </a:solidFill>
                          <a:effectLst/>
                          <a:latin typeface="Arial" panose="020B0604020202020204" pitchFamily="34" charset="0"/>
                        </a:rPr>
                        <a:t>Ja</a:t>
                      </a:r>
                    </a:p>
                  </a:txBody>
                  <a:tcPr marL="9525" marR="9525" marT="9525"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61%</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65 %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dirty="0"/>
                        <a:t>-</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91%</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85 %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63%</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70 %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algn="ctr" fontAlgn="ctr">
                        <a:buNone/>
                      </a:pPr>
                      <a:r>
                        <a:rPr lang="sv-SE" sz="1200" b="0" i="0" u="none" strike="noStrike">
                          <a:solidFill>
                            <a:srgbClr val="000000"/>
                          </a:solidFill>
                          <a:effectLst/>
                          <a:latin typeface="Arial" panose="020B0604020202020204" pitchFamily="34" charset="0"/>
                        </a:rPr>
                        <a:t>Ibland</a:t>
                      </a:r>
                    </a:p>
                  </a:txBody>
                  <a:tcPr marL="9525" marR="9525" marT="9525"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33%</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29 %</a:t>
                      </a: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dirty="0"/>
                        <a:t>-</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9%</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15 %</a:t>
                      </a: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34%</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28 %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algn="ctr" fontAlgn="ctr">
                        <a:buNone/>
                      </a:pPr>
                      <a:r>
                        <a:rPr lang="sv-SE" sz="1200" b="0" i="0" u="none" strike="noStrike" dirty="0">
                          <a:solidFill>
                            <a:srgbClr val="000000"/>
                          </a:solidFill>
                          <a:effectLst/>
                          <a:latin typeface="Arial" panose="020B0604020202020204" pitchFamily="34" charset="0"/>
                        </a:rPr>
                        <a:t>Nej</a:t>
                      </a:r>
                    </a:p>
                  </a:txBody>
                  <a:tcPr marL="9525" marR="9525" marT="9525"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6%</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6 %</a:t>
                      </a: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dirty="0"/>
                        <a:t>-</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0%</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3%</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Tree>
    <p:extLst>
      <p:ext uri="{BB962C8B-B14F-4D97-AF65-F5344CB8AC3E}">
        <p14:creationId xmlns:p14="http://schemas.microsoft.com/office/powerpoint/2010/main" val="20102062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18</a:t>
            </a:fld>
            <a:endParaRPr lang="sv-SE"/>
          </a:p>
        </p:txBody>
      </p:sp>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Upplever du att ditt barn känner sig tryggt med personalen?</a:t>
            </a:r>
          </a:p>
        </p:txBody>
      </p:sp>
      <p:sp>
        <p:nvSpPr>
          <p:cNvPr id="11" name="textruta 10">
            <a:extLst>
              <a:ext uri="{FF2B5EF4-FFF2-40B4-BE49-F238E27FC236}">
                <a16:creationId xmlns:a16="http://schemas.microsoft.com/office/drawing/2014/main" id="{E92FB859-B350-084B-B7C0-3C9325291B15}"/>
              </a:ext>
            </a:extLst>
          </p:cNvPr>
          <p:cNvSpPr txBox="1"/>
          <p:nvPr/>
        </p:nvSpPr>
        <p:spPr>
          <a:xfrm>
            <a:off x="417600" y="6437948"/>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131</a:t>
            </a:r>
          </a:p>
        </p:txBody>
      </p:sp>
      <p:graphicFrame>
        <p:nvGraphicFramePr>
          <p:cNvPr id="2" name="Diagram 1">
            <a:extLst>
              <a:ext uri="{FF2B5EF4-FFF2-40B4-BE49-F238E27FC236}">
                <a16:creationId xmlns:a16="http://schemas.microsoft.com/office/drawing/2014/main" id="{B687189B-8FBF-86F2-5742-36B9F42B01F7}"/>
              </a:ext>
            </a:extLst>
          </p:cNvPr>
          <p:cNvGraphicFramePr/>
          <p:nvPr>
            <p:extLst>
              <p:ext uri="{D42A27DB-BD31-4B8C-83A1-F6EECF244321}">
                <p14:modId xmlns:p14="http://schemas.microsoft.com/office/powerpoint/2010/main" val="3839992397"/>
              </p:ext>
            </p:extLst>
          </p:nvPr>
        </p:nvGraphicFramePr>
        <p:xfrm>
          <a:off x="656778" y="2348880"/>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ruta 4">
            <a:extLst>
              <a:ext uri="{FF2B5EF4-FFF2-40B4-BE49-F238E27FC236}">
                <a16:creationId xmlns:a16="http://schemas.microsoft.com/office/drawing/2014/main" id="{BEC79901-16CE-C8A8-840B-DCE9753E4714}"/>
              </a:ext>
            </a:extLst>
          </p:cNvPr>
          <p:cNvSpPr txBox="1"/>
          <p:nvPr/>
        </p:nvSpPr>
        <p:spPr>
          <a:xfrm>
            <a:off x="1568624" y="16679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Vårdnadshavare: Göteborg</a:t>
            </a:r>
          </a:p>
        </p:txBody>
      </p:sp>
    </p:spTree>
    <p:extLst>
      <p:ext uri="{BB962C8B-B14F-4D97-AF65-F5344CB8AC3E}">
        <p14:creationId xmlns:p14="http://schemas.microsoft.com/office/powerpoint/2010/main" val="42200848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6B1338-D955-5A9B-0090-A940CC0C543A}"/>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4F1E8584-6983-CC67-02A3-ECDF6501A820}"/>
              </a:ext>
            </a:extLst>
          </p:cNvPr>
          <p:cNvSpPr>
            <a:spLocks noGrp="1"/>
          </p:cNvSpPr>
          <p:nvPr>
            <p:ph type="sldNum" sz="quarter" idx="11"/>
          </p:nvPr>
        </p:nvSpPr>
        <p:spPr/>
        <p:txBody>
          <a:bodyPr/>
          <a:lstStyle/>
          <a:p>
            <a:fld id="{35DC3D6C-A556-0D48-B15A-DD8A2D5F88FC}" type="slidenum">
              <a:rPr lang="sv-SE" smtClean="0"/>
              <a:t>19</a:t>
            </a:fld>
            <a:endParaRPr lang="sv-SE"/>
          </a:p>
        </p:txBody>
      </p:sp>
      <p:sp>
        <p:nvSpPr>
          <p:cNvPr id="7" name="TextBox 14">
            <a:extLst>
              <a:ext uri="{FF2B5EF4-FFF2-40B4-BE49-F238E27FC236}">
                <a16:creationId xmlns:a16="http://schemas.microsoft.com/office/drawing/2014/main" id="{7A0A8270-F316-5F2F-D39C-ABCA2B3F4C0C}"/>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Upplever du att ditt barn känner sig tryggt med personalen?</a:t>
            </a:r>
          </a:p>
        </p:txBody>
      </p:sp>
      <p:sp>
        <p:nvSpPr>
          <p:cNvPr id="5" name="textruta 4">
            <a:extLst>
              <a:ext uri="{FF2B5EF4-FFF2-40B4-BE49-F238E27FC236}">
                <a16:creationId xmlns:a16="http://schemas.microsoft.com/office/drawing/2014/main" id="{2CCBADAE-F9AA-017B-63C9-6CC7914F0653}"/>
              </a:ext>
            </a:extLst>
          </p:cNvPr>
          <p:cNvSpPr txBox="1"/>
          <p:nvPr/>
        </p:nvSpPr>
        <p:spPr>
          <a:xfrm>
            <a:off x="1568624" y="16679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Vårdnadshavare: Göteborg</a:t>
            </a:r>
          </a:p>
        </p:txBody>
      </p:sp>
      <p:graphicFrame>
        <p:nvGraphicFramePr>
          <p:cNvPr id="4" name="Tabell 10">
            <a:extLst>
              <a:ext uri="{FF2B5EF4-FFF2-40B4-BE49-F238E27FC236}">
                <a16:creationId xmlns:a16="http://schemas.microsoft.com/office/drawing/2014/main" id="{0E91CA3B-6C0C-976D-A252-A582D248740E}"/>
              </a:ext>
            </a:extLst>
          </p:cNvPr>
          <p:cNvGraphicFramePr>
            <a:graphicFrameLocks noGrp="1"/>
          </p:cNvGraphicFramePr>
          <p:nvPr>
            <p:extLst>
              <p:ext uri="{D42A27DB-BD31-4B8C-83A1-F6EECF244321}">
                <p14:modId xmlns:p14="http://schemas.microsoft.com/office/powerpoint/2010/main" val="4000415081"/>
              </p:ext>
            </p:extLst>
          </p:nvPr>
        </p:nvGraphicFramePr>
        <p:xfrm>
          <a:off x="371143" y="2636912"/>
          <a:ext cx="9115196" cy="2379137"/>
        </p:xfrm>
        <a:graphic>
          <a:graphicData uri="http://schemas.openxmlformats.org/drawingml/2006/table">
            <a:tbl>
              <a:tblPr firstRow="1" bandRow="1">
                <a:tableStyleId>{5C22544A-7EE6-4342-B048-85BDC9FD1C3A}</a:tableStyleId>
              </a:tblPr>
              <a:tblGrid>
                <a:gridCol w="1057132">
                  <a:extLst>
                    <a:ext uri="{9D8B030D-6E8A-4147-A177-3AD203B41FA5}">
                      <a16:colId xmlns:a16="http://schemas.microsoft.com/office/drawing/2014/main" val="60862922"/>
                    </a:ext>
                  </a:extLst>
                </a:gridCol>
                <a:gridCol w="1007258">
                  <a:extLst>
                    <a:ext uri="{9D8B030D-6E8A-4147-A177-3AD203B41FA5}">
                      <a16:colId xmlns:a16="http://schemas.microsoft.com/office/drawing/2014/main" val="2223991577"/>
                    </a:ext>
                  </a:extLst>
                </a:gridCol>
                <a:gridCol w="1007258">
                  <a:extLst>
                    <a:ext uri="{9D8B030D-6E8A-4147-A177-3AD203B41FA5}">
                      <a16:colId xmlns:a16="http://schemas.microsoft.com/office/drawing/2014/main" val="3316200923"/>
                    </a:ext>
                  </a:extLst>
                </a:gridCol>
                <a:gridCol w="1007258">
                  <a:extLst>
                    <a:ext uri="{9D8B030D-6E8A-4147-A177-3AD203B41FA5}">
                      <a16:colId xmlns:a16="http://schemas.microsoft.com/office/drawing/2014/main" val="2683324575"/>
                    </a:ext>
                  </a:extLst>
                </a:gridCol>
                <a:gridCol w="1007258">
                  <a:extLst>
                    <a:ext uri="{9D8B030D-6E8A-4147-A177-3AD203B41FA5}">
                      <a16:colId xmlns:a16="http://schemas.microsoft.com/office/drawing/2014/main" val="3090419308"/>
                    </a:ext>
                  </a:extLst>
                </a:gridCol>
                <a:gridCol w="1007258">
                  <a:extLst>
                    <a:ext uri="{9D8B030D-6E8A-4147-A177-3AD203B41FA5}">
                      <a16:colId xmlns:a16="http://schemas.microsoft.com/office/drawing/2014/main" val="2412723157"/>
                    </a:ext>
                  </a:extLst>
                </a:gridCol>
                <a:gridCol w="1007258">
                  <a:extLst>
                    <a:ext uri="{9D8B030D-6E8A-4147-A177-3AD203B41FA5}">
                      <a16:colId xmlns:a16="http://schemas.microsoft.com/office/drawing/2014/main" val="1343784993"/>
                    </a:ext>
                  </a:extLst>
                </a:gridCol>
                <a:gridCol w="1007258">
                  <a:extLst>
                    <a:ext uri="{9D8B030D-6E8A-4147-A177-3AD203B41FA5}">
                      <a16:colId xmlns:a16="http://schemas.microsoft.com/office/drawing/2014/main" val="462950667"/>
                    </a:ext>
                  </a:extLst>
                </a:gridCol>
                <a:gridCol w="1007258">
                  <a:extLst>
                    <a:ext uri="{9D8B030D-6E8A-4147-A177-3AD203B41FA5}">
                      <a16:colId xmlns:a16="http://schemas.microsoft.com/office/drawing/2014/main" val="1838018747"/>
                    </a:ext>
                  </a:extLst>
                </a:gridCol>
              </a:tblGrid>
              <a:tr h="550677">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latin typeface="Arial" panose="020B0604020202020204" pitchFamily="34" charset="0"/>
                          <a:cs typeface="Arial" panose="020B0604020202020204" pitchFamily="34" charset="0"/>
                        </a:rPr>
                        <a:t>Korttidshem</a:t>
                      </a:r>
                    </a:p>
                  </a:txBody>
                  <a:tcPr anchor="b">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algn="ctr"/>
                      <a:r>
                        <a:rPr lang="sv-SE" sz="1200" b="1" dirty="0">
                          <a:solidFill>
                            <a:schemeClr val="tx1"/>
                          </a:solidFill>
                          <a:latin typeface="Arial" panose="020B0604020202020204" pitchFamily="34" charset="0"/>
                          <a:cs typeface="Arial" panose="020B0604020202020204" pitchFamily="34" charset="0"/>
                        </a:rPr>
                        <a:t>Barnboende</a:t>
                      </a:r>
                      <a:endParaRPr lang="sv-SE" sz="1200" dirty="0">
                        <a:solidFill>
                          <a:schemeClr val="tx1"/>
                        </a:solidFill>
                        <a:latin typeface="Arial" panose="020B0604020202020204" pitchFamily="34" charset="0"/>
                        <a:cs typeface="Arial" panose="020B0604020202020204" pitchFamily="34" charset="0"/>
                      </a:endParaRPr>
                    </a:p>
                  </a:txBody>
                  <a:tcPr anchor="b">
                    <a:lnL w="6350" cap="flat" cmpd="sng" algn="ctr">
                      <a:solidFill>
                        <a:schemeClr val="tx1">
                          <a:lumMod val="75000"/>
                          <a:lumOff val="25000"/>
                        </a:schemeClr>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latin typeface="Arial" panose="020B0604020202020204" pitchFamily="34" charset="0"/>
                          <a:cs typeface="Arial" panose="020B0604020202020204" pitchFamily="34" charset="0"/>
                        </a:rPr>
                        <a:t>Lägerverksamhet</a:t>
                      </a:r>
                    </a:p>
                  </a:txBody>
                  <a:tcPr anchor="b">
                    <a:lnL w="3175" cap="flat" cmpd="sng" algn="ctr">
                      <a:solidFill>
                        <a:schemeClr val="tx1">
                          <a:lumMod val="75000"/>
                          <a:lumOff val="25000"/>
                        </a:schemeClr>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6350"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latin typeface="Arial" panose="020B0604020202020204" pitchFamily="34" charset="0"/>
                          <a:cs typeface="Arial" panose="020B0604020202020204" pitchFamily="34" charset="0"/>
                        </a:rPr>
                        <a:t>Avlösarservice</a:t>
                      </a:r>
                    </a:p>
                  </a:txBody>
                  <a:tcPr anchor="b">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a:t>
                      </a:r>
                      <a:endParaRPr sz="1200" i="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35</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31</a:t>
                      </a: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31</a:t>
                      </a:r>
                    </a:p>
                  </a:txBody>
                  <a:tcPr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62</a:t>
                      </a: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64</a:t>
                      </a:r>
                    </a:p>
                  </a:txBody>
                  <a:tcPr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60</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ctr" fontAlgn="ctr">
                        <a:buNone/>
                      </a:pPr>
                      <a:r>
                        <a:rPr lang="sv-SE" sz="1200" b="0" i="0" u="none" strike="noStrike" dirty="0">
                          <a:solidFill>
                            <a:srgbClr val="000000"/>
                          </a:solidFill>
                          <a:effectLst/>
                          <a:latin typeface="Arial" panose="020B0604020202020204" pitchFamily="34" charset="0"/>
                        </a:rPr>
                        <a:t>Ja</a:t>
                      </a:r>
                    </a:p>
                  </a:txBody>
                  <a:tcPr marL="9525" marR="9525" marT="9525"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86%</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81 %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dirty="0"/>
                        <a:t>-</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94%</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100 %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91%</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83 %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algn="ctr" fontAlgn="ctr">
                        <a:buNone/>
                      </a:pPr>
                      <a:r>
                        <a:rPr lang="sv-SE" sz="1200" b="0" i="0" u="none" strike="noStrike">
                          <a:solidFill>
                            <a:srgbClr val="000000"/>
                          </a:solidFill>
                          <a:effectLst/>
                          <a:latin typeface="Arial" panose="020B0604020202020204" pitchFamily="34" charset="0"/>
                        </a:rPr>
                        <a:t>Ibland</a:t>
                      </a:r>
                    </a:p>
                  </a:txBody>
                  <a:tcPr marL="9525" marR="9525" marT="9525"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14%</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19 %</a:t>
                      </a: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dirty="0"/>
                        <a:t>-</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6%</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6%</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10 %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algn="ctr" fontAlgn="ctr">
                        <a:buNone/>
                      </a:pPr>
                      <a:r>
                        <a:rPr lang="sv-SE" sz="1200" b="0" i="0" u="none" strike="noStrike" dirty="0">
                          <a:solidFill>
                            <a:srgbClr val="000000"/>
                          </a:solidFill>
                          <a:effectLst/>
                          <a:latin typeface="Arial" panose="020B0604020202020204" pitchFamily="34" charset="0"/>
                        </a:rPr>
                        <a:t>Nej</a:t>
                      </a:r>
                    </a:p>
                  </a:txBody>
                  <a:tcPr marL="9525" marR="9525" marT="9525"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0%</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dirty="0"/>
                        <a:t>-</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0%</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3%</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7 %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Tree>
    <p:extLst>
      <p:ext uri="{BB962C8B-B14F-4D97-AF65-F5344CB8AC3E}">
        <p14:creationId xmlns:p14="http://schemas.microsoft.com/office/powerpoint/2010/main" val="25211244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a:xfrm>
            <a:off x="2792760" y="6356352"/>
            <a:ext cx="2228850" cy="365125"/>
          </a:xfrm>
        </p:spPr>
        <p:txBody>
          <a:bodyPr/>
          <a:lstStyle/>
          <a:p>
            <a:fld id="{35DC3D6C-A556-0D48-B15A-DD8A2D5F88FC}" type="slidenum">
              <a:rPr lang="sv-SE">
                <a:latin typeface="Calibri" panose="020F0502020204030204" pitchFamily="34" charset="0"/>
                <a:ea typeface="Arial" charset="0"/>
                <a:cs typeface="Calibri" panose="020F0502020204030204" pitchFamily="34" charset="0"/>
              </a:rPr>
              <a:t>2</a:t>
            </a:fld>
            <a:endParaRPr lang="sv-SE" dirty="0">
              <a:latin typeface="Calibri" panose="020F0502020204030204" pitchFamily="34" charset="0"/>
              <a:ea typeface="Arial" charset="0"/>
              <a:cs typeface="Calibri" panose="020F0502020204030204" pitchFamily="34" charset="0"/>
            </a:endParaRPr>
          </a:p>
        </p:txBody>
      </p:sp>
      <p:sp>
        <p:nvSpPr>
          <p:cNvPr id="14" name="Underrubrik 2">
            <a:extLst>
              <a:ext uri="{FF2B5EF4-FFF2-40B4-BE49-F238E27FC236}">
                <a16:creationId xmlns:a16="http://schemas.microsoft.com/office/drawing/2014/main" id="{6D56AB0C-0A4B-2644-B50E-B80033FCA911}"/>
              </a:ext>
            </a:extLst>
          </p:cNvPr>
          <p:cNvSpPr txBox="1">
            <a:spLocks/>
          </p:cNvSpPr>
          <p:nvPr/>
        </p:nvSpPr>
        <p:spPr bwMode="auto">
          <a:xfrm>
            <a:off x="354373" y="620688"/>
            <a:ext cx="4845287" cy="40277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000" b="1" kern="0" dirty="0" err="1">
                <a:solidFill>
                  <a:srgbClr val="231F20"/>
                </a:solidFill>
                <a:latin typeface="Arial Black" charset="0"/>
                <a:ea typeface="Arial Black" charset="0"/>
                <a:cs typeface="Arial Black" charset="0"/>
              </a:rPr>
              <a:t>Bakgrund</a:t>
            </a:r>
          </a:p>
        </p:txBody>
      </p:sp>
      <p:sp>
        <p:nvSpPr>
          <p:cNvPr id="15" name="Underrubrik 2">
            <a:extLst>
              <a:ext uri="{FF2B5EF4-FFF2-40B4-BE49-F238E27FC236}">
                <a16:creationId xmlns:a16="http://schemas.microsoft.com/office/drawing/2014/main" id="{459EFE21-D83E-044F-B937-352583A84C9A}"/>
              </a:ext>
            </a:extLst>
          </p:cNvPr>
          <p:cNvSpPr txBox="1">
            <a:spLocks/>
          </p:cNvSpPr>
          <p:nvPr/>
        </p:nvSpPr>
        <p:spPr bwMode="auto">
          <a:xfrm>
            <a:off x="354372" y="1023466"/>
            <a:ext cx="8097856" cy="102085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1100" dirty="0">
                <a:solidFill>
                  <a:srgbClr val="231F20"/>
                </a:solidFill>
              </a:rPr>
              <a:t>Undersökningen har hanterats av analysföretaget Lysio Research på uppdrag av förvaltningen för funktionsstöd i Göteborgs stad.</a:t>
            </a:r>
          </a:p>
          <a:p>
            <a:r>
              <a:rPr lang="sv-SE" sz="1100" dirty="0">
                <a:solidFill>
                  <a:srgbClr val="231F20"/>
                </a:solidFill>
              </a:rPr>
              <a:t> </a:t>
            </a:r>
          </a:p>
          <a:p>
            <a:r>
              <a:rPr lang="sv-SE" sz="1100" dirty="0">
                <a:solidFill>
                  <a:srgbClr val="231F20"/>
                </a:solidFill>
              </a:rPr>
              <a:t>Denna rapport gäller: Vårdnadshavare</a:t>
            </a:r>
          </a:p>
        </p:txBody>
      </p:sp>
      <p:sp>
        <p:nvSpPr>
          <p:cNvPr id="16" name="Underrubrik 2">
            <a:extLst>
              <a:ext uri="{FF2B5EF4-FFF2-40B4-BE49-F238E27FC236}">
                <a16:creationId xmlns:a16="http://schemas.microsoft.com/office/drawing/2014/main" id="{0EFE40A3-130D-FB46-8C49-C10A1DEC7338}"/>
              </a:ext>
            </a:extLst>
          </p:cNvPr>
          <p:cNvSpPr txBox="1">
            <a:spLocks/>
          </p:cNvSpPr>
          <p:nvPr/>
        </p:nvSpPr>
        <p:spPr bwMode="auto">
          <a:xfrm>
            <a:off x="354371" y="2044322"/>
            <a:ext cx="4845287" cy="40277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000" b="1" kern="0" dirty="0" err="1">
                <a:solidFill>
                  <a:srgbClr val="231F20"/>
                </a:solidFill>
                <a:latin typeface="Arial Black" charset="0"/>
                <a:ea typeface="Arial Black" charset="0"/>
                <a:cs typeface="Arial Black" charset="0"/>
              </a:rPr>
              <a:t>Tillvägagångssätt</a:t>
            </a:r>
          </a:p>
        </p:txBody>
      </p:sp>
      <p:sp>
        <p:nvSpPr>
          <p:cNvPr id="17" name="Underrubrik 2">
            <a:extLst>
              <a:ext uri="{FF2B5EF4-FFF2-40B4-BE49-F238E27FC236}">
                <a16:creationId xmlns:a16="http://schemas.microsoft.com/office/drawing/2014/main" id="{EC10A896-A126-2644-8D7C-E5F8BE2AD397}"/>
              </a:ext>
            </a:extLst>
          </p:cNvPr>
          <p:cNvSpPr txBox="1">
            <a:spLocks/>
          </p:cNvSpPr>
          <p:nvPr/>
        </p:nvSpPr>
        <p:spPr bwMode="auto">
          <a:xfrm>
            <a:off x="354369" y="2447099"/>
            <a:ext cx="7910995" cy="102085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1100" dirty="0">
                <a:solidFill>
                  <a:srgbClr val="231F20"/>
                </a:solidFill>
              </a:rPr>
              <a:t>Undersökningen genomförs huvudsakligen genom en webbenkät med unika inloggningskoder för varje brukare. Det innebär att en brukare enbart kan svara på respektive enkät en gång, vilket är en förutsättning för att resultat och svarsfrekvens ska vara korrekt. Varje enhet har fått en uppsättning unika koder som de sedan distribuerat till brukarna på den aktuella enheten.</a:t>
            </a:r>
          </a:p>
        </p:txBody>
      </p:sp>
      <p:sp>
        <p:nvSpPr>
          <p:cNvPr id="19" name="Underrubrik 2">
            <a:extLst>
              <a:ext uri="{FF2B5EF4-FFF2-40B4-BE49-F238E27FC236}">
                <a16:creationId xmlns:a16="http://schemas.microsoft.com/office/drawing/2014/main" id="{CB21CD15-2982-604C-A32F-0DA61C15F7C1}"/>
              </a:ext>
            </a:extLst>
          </p:cNvPr>
          <p:cNvSpPr txBox="1">
            <a:spLocks/>
          </p:cNvSpPr>
          <p:nvPr/>
        </p:nvSpPr>
        <p:spPr bwMode="auto">
          <a:xfrm>
            <a:off x="354370" y="3605100"/>
            <a:ext cx="4845287" cy="40277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000" b="1" kern="0" dirty="0" err="1">
                <a:solidFill>
                  <a:srgbClr val="231F20"/>
                </a:solidFill>
                <a:latin typeface="Arial Black" charset="0"/>
                <a:ea typeface="Arial Black" charset="0"/>
                <a:cs typeface="Arial Black" charset="0"/>
              </a:rPr>
              <a:t>Svarsfrekvens</a:t>
            </a:r>
            <a:endParaRPr lang="sv-SE" sz="2000" b="1" kern="0" dirty="0">
              <a:solidFill>
                <a:srgbClr val="231F20"/>
              </a:solidFill>
              <a:latin typeface="Arial Black" charset="0"/>
              <a:ea typeface="Arial Black" charset="0"/>
              <a:cs typeface="Arial Black" charset="0"/>
            </a:endParaRPr>
          </a:p>
        </p:txBody>
      </p:sp>
      <p:sp>
        <p:nvSpPr>
          <p:cNvPr id="20" name="Underrubrik 2">
            <a:extLst>
              <a:ext uri="{FF2B5EF4-FFF2-40B4-BE49-F238E27FC236}">
                <a16:creationId xmlns:a16="http://schemas.microsoft.com/office/drawing/2014/main" id="{BDCB92F0-F6AA-6144-9C4C-65FDBBC41DAE}"/>
              </a:ext>
            </a:extLst>
          </p:cNvPr>
          <p:cNvSpPr txBox="1">
            <a:spLocks/>
          </p:cNvSpPr>
          <p:nvPr/>
        </p:nvSpPr>
        <p:spPr bwMode="auto">
          <a:xfrm>
            <a:off x="354369" y="4007878"/>
            <a:ext cx="7354444" cy="208541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en-US" sz="1100" dirty="0" err="1">
                <a:solidFill>
                  <a:srgbClr val="231F20"/>
                </a:solidFill>
              </a:rPr>
              <a:t>Vårdnadshavarna</a:t>
            </a:r>
            <a:r>
              <a:rPr lang="en-US" sz="1100" dirty="0">
                <a:solidFill>
                  <a:srgbClr val="231F20"/>
                </a:solidFill>
              </a:rPr>
              <a:t> </a:t>
            </a:r>
            <a:r>
              <a:rPr lang="en-US" sz="1100" dirty="0" err="1">
                <a:solidFill>
                  <a:srgbClr val="231F20"/>
                </a:solidFill>
              </a:rPr>
              <a:t>som</a:t>
            </a:r>
            <a:r>
              <a:rPr lang="en-US" sz="1100" dirty="0">
                <a:solidFill>
                  <a:srgbClr val="231F20"/>
                </a:solidFill>
              </a:rPr>
              <a:t> </a:t>
            </a:r>
            <a:r>
              <a:rPr lang="en-US" sz="1100" dirty="0" err="1">
                <a:solidFill>
                  <a:srgbClr val="231F20"/>
                </a:solidFill>
              </a:rPr>
              <a:t>ingick</a:t>
            </a:r>
            <a:r>
              <a:rPr lang="en-US" sz="1100" dirty="0">
                <a:solidFill>
                  <a:srgbClr val="231F20"/>
                </a:solidFill>
              </a:rPr>
              <a:t> </a:t>
            </a:r>
            <a:r>
              <a:rPr lang="en-US" sz="1100" dirty="0" err="1">
                <a:solidFill>
                  <a:srgbClr val="231F20"/>
                </a:solidFill>
              </a:rPr>
              <a:t>i</a:t>
            </a:r>
            <a:r>
              <a:rPr lang="en-US" sz="1100" dirty="0">
                <a:solidFill>
                  <a:srgbClr val="231F20"/>
                </a:solidFill>
              </a:rPr>
              <a:t> målgruppen för </a:t>
            </a:r>
            <a:r>
              <a:rPr lang="en-US" sz="1100" dirty="0" err="1">
                <a:solidFill>
                  <a:srgbClr val="231F20"/>
                </a:solidFill>
              </a:rPr>
              <a:t>enkäten</a:t>
            </a:r>
            <a:r>
              <a:rPr lang="en-US" sz="1100" dirty="0">
                <a:solidFill>
                  <a:srgbClr val="231F20"/>
                </a:solidFill>
              </a:rPr>
              <a:t> var 623. Totalt sett </a:t>
            </a:r>
            <a:r>
              <a:rPr lang="en-US" sz="1100" dirty="0" err="1">
                <a:solidFill>
                  <a:srgbClr val="231F20"/>
                </a:solidFill>
              </a:rPr>
              <a:t>har</a:t>
            </a:r>
            <a:r>
              <a:rPr lang="en-US" sz="1100" dirty="0">
                <a:solidFill>
                  <a:srgbClr val="231F20"/>
                </a:solidFill>
              </a:rPr>
              <a:t> 130 </a:t>
            </a:r>
            <a:r>
              <a:rPr lang="en-US" sz="1100" dirty="0" err="1">
                <a:solidFill>
                  <a:srgbClr val="231F20"/>
                </a:solidFill>
              </a:rPr>
              <a:t>svar</a:t>
            </a:r>
            <a:r>
              <a:rPr lang="en-US" sz="1100" dirty="0">
                <a:solidFill>
                  <a:srgbClr val="231F20"/>
                </a:solidFill>
              </a:rPr>
              <a:t> inkommit. Det innebär att svarsfrekvensen </a:t>
            </a:r>
            <a:r>
              <a:rPr lang="en-US" sz="1100" dirty="0" err="1">
                <a:solidFill>
                  <a:srgbClr val="231F20"/>
                </a:solidFill>
              </a:rPr>
              <a:t>är</a:t>
            </a:r>
            <a:r>
              <a:rPr lang="en-US" sz="1100" dirty="0">
                <a:solidFill>
                  <a:srgbClr val="231F20"/>
                </a:solidFill>
              </a:rPr>
              <a:t> 21 </a:t>
            </a:r>
            <a:r>
              <a:rPr lang="en-US" sz="1100" dirty="0" err="1">
                <a:solidFill>
                  <a:srgbClr val="231F20"/>
                </a:solidFill>
              </a:rPr>
              <a:t>procent</a:t>
            </a:r>
            <a:r>
              <a:rPr lang="en-US" sz="1100" dirty="0">
                <a:solidFill>
                  <a:srgbClr val="231F20"/>
                </a:solidFill>
              </a:rPr>
              <a:t>. </a:t>
            </a:r>
            <a:r>
              <a:rPr lang="sv-SE" sz="1100" dirty="0">
                <a:solidFill>
                  <a:srgbClr val="231F20"/>
                </a:solidFill>
              </a:rPr>
              <a:t>Resultat visas inte för frågor med färre än fem svar. En låg svarsfrekvens eller ett litet antal deltagare i undersökningen innebär att resultaten ska tolkas med försiktighet.</a:t>
            </a:r>
          </a:p>
          <a:p>
            <a:endParaRPr lang="sv-SE" sz="1100" dirty="0">
              <a:solidFill>
                <a:srgbClr val="231F20"/>
              </a:solidFill>
            </a:endParaRPr>
          </a:p>
          <a:p>
            <a:r>
              <a:rPr lang="sv-SE" sz="1100" dirty="0">
                <a:solidFill>
                  <a:srgbClr val="231F20"/>
                </a:solidFill>
              </a:rPr>
              <a:t>Observera att om brukaren är beviljad mer än en insats fick vårdnadshavarna svara på frågor om varje insats. Det innebär att det redovisade antalet svar för respektive fråga ibland kan överstiga 130</a:t>
            </a:r>
            <a:r>
              <a:rPr lang="en-US" sz="1100" dirty="0">
                <a:solidFill>
                  <a:srgbClr val="231F20"/>
                </a:solidFill>
              </a:rPr>
              <a:t>.</a:t>
            </a:r>
          </a:p>
        </p:txBody>
      </p:sp>
      <p:sp>
        <p:nvSpPr>
          <p:cNvPr id="11" name="textruta 10">
            <a:extLst>
              <a:ext uri="{FF2B5EF4-FFF2-40B4-BE49-F238E27FC236}">
                <a16:creationId xmlns:a16="http://schemas.microsoft.com/office/drawing/2014/main" id="{C15D4797-41C1-3F49-B223-9EE38C52EF84}"/>
              </a:ext>
            </a:extLst>
          </p:cNvPr>
          <p:cNvSpPr txBox="1"/>
          <p:nvPr/>
        </p:nvSpPr>
        <p:spPr>
          <a:xfrm>
            <a:off x="1568624" y="116632"/>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Vårdnadshavare: Göteborg</a:t>
            </a:r>
          </a:p>
        </p:txBody>
      </p:sp>
    </p:spTree>
    <p:extLst>
      <p:ext uri="{BB962C8B-B14F-4D97-AF65-F5344CB8AC3E}">
        <p14:creationId xmlns:p14="http://schemas.microsoft.com/office/powerpoint/2010/main" val="15878104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20</a:t>
            </a:fld>
            <a:endParaRPr lang="sv-SE"/>
          </a:p>
        </p:txBody>
      </p:sp>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Upplever du att ditt barn är rädd för någon/något?</a:t>
            </a:r>
          </a:p>
        </p:txBody>
      </p:sp>
      <p:sp>
        <p:nvSpPr>
          <p:cNvPr id="11" name="textruta 10">
            <a:extLst>
              <a:ext uri="{FF2B5EF4-FFF2-40B4-BE49-F238E27FC236}">
                <a16:creationId xmlns:a16="http://schemas.microsoft.com/office/drawing/2014/main" id="{E92FB859-B350-084B-B7C0-3C9325291B15}"/>
              </a:ext>
            </a:extLst>
          </p:cNvPr>
          <p:cNvSpPr txBox="1"/>
          <p:nvPr/>
        </p:nvSpPr>
        <p:spPr>
          <a:xfrm>
            <a:off x="417600" y="6437948"/>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131</a:t>
            </a:r>
          </a:p>
        </p:txBody>
      </p:sp>
      <p:graphicFrame>
        <p:nvGraphicFramePr>
          <p:cNvPr id="2" name="Diagram 1">
            <a:extLst>
              <a:ext uri="{FF2B5EF4-FFF2-40B4-BE49-F238E27FC236}">
                <a16:creationId xmlns:a16="http://schemas.microsoft.com/office/drawing/2014/main" id="{D5C2DC97-400E-F56E-A080-13322030EAC7}"/>
              </a:ext>
            </a:extLst>
          </p:cNvPr>
          <p:cNvGraphicFramePr/>
          <p:nvPr>
            <p:extLst>
              <p:ext uri="{D42A27DB-BD31-4B8C-83A1-F6EECF244321}">
                <p14:modId xmlns:p14="http://schemas.microsoft.com/office/powerpoint/2010/main" val="3935055383"/>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ruta 4">
            <a:extLst>
              <a:ext uri="{FF2B5EF4-FFF2-40B4-BE49-F238E27FC236}">
                <a16:creationId xmlns:a16="http://schemas.microsoft.com/office/drawing/2014/main" id="{DFBAF55A-9268-984D-4F09-F92C9D44ED4F}"/>
              </a:ext>
            </a:extLst>
          </p:cNvPr>
          <p:cNvSpPr txBox="1"/>
          <p:nvPr/>
        </p:nvSpPr>
        <p:spPr>
          <a:xfrm>
            <a:off x="1568624" y="16679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Vårdnadshavare: Göteborg</a:t>
            </a:r>
          </a:p>
        </p:txBody>
      </p:sp>
    </p:spTree>
    <p:extLst>
      <p:ext uri="{BB962C8B-B14F-4D97-AF65-F5344CB8AC3E}">
        <p14:creationId xmlns:p14="http://schemas.microsoft.com/office/powerpoint/2010/main" val="18690975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6CC3FB-5EB5-40AE-2DD1-7A153500DE2E}"/>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02E562F9-A1D9-1863-38F7-A666F2509D3C}"/>
              </a:ext>
            </a:extLst>
          </p:cNvPr>
          <p:cNvSpPr>
            <a:spLocks noGrp="1"/>
          </p:cNvSpPr>
          <p:nvPr>
            <p:ph type="sldNum" sz="quarter" idx="11"/>
          </p:nvPr>
        </p:nvSpPr>
        <p:spPr/>
        <p:txBody>
          <a:bodyPr/>
          <a:lstStyle/>
          <a:p>
            <a:fld id="{35DC3D6C-A556-0D48-B15A-DD8A2D5F88FC}" type="slidenum">
              <a:rPr lang="sv-SE" smtClean="0"/>
              <a:t>21</a:t>
            </a:fld>
            <a:endParaRPr lang="sv-SE"/>
          </a:p>
        </p:txBody>
      </p:sp>
      <p:sp>
        <p:nvSpPr>
          <p:cNvPr id="7" name="TextBox 14">
            <a:extLst>
              <a:ext uri="{FF2B5EF4-FFF2-40B4-BE49-F238E27FC236}">
                <a16:creationId xmlns:a16="http://schemas.microsoft.com/office/drawing/2014/main" id="{09EC9641-978A-0209-7614-D620F8F4BDC3}"/>
              </a:ext>
            </a:extLst>
          </p:cNvPr>
          <p:cNvSpPr txBox="1"/>
          <p:nvPr/>
        </p:nvSpPr>
        <p:spPr>
          <a:xfrm>
            <a:off x="632520" y="1196752"/>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Upplever du att ditt barn är rädd för någon/något? </a:t>
            </a:r>
          </a:p>
        </p:txBody>
      </p:sp>
      <p:sp>
        <p:nvSpPr>
          <p:cNvPr id="5" name="textruta 4">
            <a:extLst>
              <a:ext uri="{FF2B5EF4-FFF2-40B4-BE49-F238E27FC236}">
                <a16:creationId xmlns:a16="http://schemas.microsoft.com/office/drawing/2014/main" id="{68E3090B-3DAF-662F-9CA7-96D7D7CFC96E}"/>
              </a:ext>
            </a:extLst>
          </p:cNvPr>
          <p:cNvSpPr txBox="1"/>
          <p:nvPr/>
        </p:nvSpPr>
        <p:spPr>
          <a:xfrm>
            <a:off x="1568624" y="16679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Vårdnadshavare: Göteborg</a:t>
            </a:r>
          </a:p>
        </p:txBody>
      </p:sp>
      <p:graphicFrame>
        <p:nvGraphicFramePr>
          <p:cNvPr id="4" name="Tabell 10">
            <a:extLst>
              <a:ext uri="{FF2B5EF4-FFF2-40B4-BE49-F238E27FC236}">
                <a16:creationId xmlns:a16="http://schemas.microsoft.com/office/drawing/2014/main" id="{A18F7844-4323-7047-BD28-F43021B2939A}"/>
              </a:ext>
            </a:extLst>
          </p:cNvPr>
          <p:cNvGraphicFramePr>
            <a:graphicFrameLocks noGrp="1"/>
          </p:cNvGraphicFramePr>
          <p:nvPr>
            <p:extLst>
              <p:ext uri="{D42A27DB-BD31-4B8C-83A1-F6EECF244321}">
                <p14:modId xmlns:p14="http://schemas.microsoft.com/office/powerpoint/2010/main" val="3543417155"/>
              </p:ext>
            </p:extLst>
          </p:nvPr>
        </p:nvGraphicFramePr>
        <p:xfrm>
          <a:off x="395402" y="2636912"/>
          <a:ext cx="9115196" cy="2379137"/>
        </p:xfrm>
        <a:graphic>
          <a:graphicData uri="http://schemas.openxmlformats.org/drawingml/2006/table">
            <a:tbl>
              <a:tblPr firstRow="1" bandRow="1">
                <a:tableStyleId>{5C22544A-7EE6-4342-B048-85BDC9FD1C3A}</a:tableStyleId>
              </a:tblPr>
              <a:tblGrid>
                <a:gridCol w="1057132">
                  <a:extLst>
                    <a:ext uri="{9D8B030D-6E8A-4147-A177-3AD203B41FA5}">
                      <a16:colId xmlns:a16="http://schemas.microsoft.com/office/drawing/2014/main" val="60862922"/>
                    </a:ext>
                  </a:extLst>
                </a:gridCol>
                <a:gridCol w="1007258">
                  <a:extLst>
                    <a:ext uri="{9D8B030D-6E8A-4147-A177-3AD203B41FA5}">
                      <a16:colId xmlns:a16="http://schemas.microsoft.com/office/drawing/2014/main" val="2223991577"/>
                    </a:ext>
                  </a:extLst>
                </a:gridCol>
                <a:gridCol w="1007258">
                  <a:extLst>
                    <a:ext uri="{9D8B030D-6E8A-4147-A177-3AD203B41FA5}">
                      <a16:colId xmlns:a16="http://schemas.microsoft.com/office/drawing/2014/main" val="3316200923"/>
                    </a:ext>
                  </a:extLst>
                </a:gridCol>
                <a:gridCol w="1007258">
                  <a:extLst>
                    <a:ext uri="{9D8B030D-6E8A-4147-A177-3AD203B41FA5}">
                      <a16:colId xmlns:a16="http://schemas.microsoft.com/office/drawing/2014/main" val="2683324575"/>
                    </a:ext>
                  </a:extLst>
                </a:gridCol>
                <a:gridCol w="1007258">
                  <a:extLst>
                    <a:ext uri="{9D8B030D-6E8A-4147-A177-3AD203B41FA5}">
                      <a16:colId xmlns:a16="http://schemas.microsoft.com/office/drawing/2014/main" val="3090419308"/>
                    </a:ext>
                  </a:extLst>
                </a:gridCol>
                <a:gridCol w="1007258">
                  <a:extLst>
                    <a:ext uri="{9D8B030D-6E8A-4147-A177-3AD203B41FA5}">
                      <a16:colId xmlns:a16="http://schemas.microsoft.com/office/drawing/2014/main" val="2412723157"/>
                    </a:ext>
                  </a:extLst>
                </a:gridCol>
                <a:gridCol w="1007258">
                  <a:extLst>
                    <a:ext uri="{9D8B030D-6E8A-4147-A177-3AD203B41FA5}">
                      <a16:colId xmlns:a16="http://schemas.microsoft.com/office/drawing/2014/main" val="1343784993"/>
                    </a:ext>
                  </a:extLst>
                </a:gridCol>
                <a:gridCol w="1007258">
                  <a:extLst>
                    <a:ext uri="{9D8B030D-6E8A-4147-A177-3AD203B41FA5}">
                      <a16:colId xmlns:a16="http://schemas.microsoft.com/office/drawing/2014/main" val="462950667"/>
                    </a:ext>
                  </a:extLst>
                </a:gridCol>
                <a:gridCol w="1007258">
                  <a:extLst>
                    <a:ext uri="{9D8B030D-6E8A-4147-A177-3AD203B41FA5}">
                      <a16:colId xmlns:a16="http://schemas.microsoft.com/office/drawing/2014/main" val="1838018747"/>
                    </a:ext>
                  </a:extLst>
                </a:gridCol>
              </a:tblGrid>
              <a:tr h="550677">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latin typeface="Arial" panose="020B0604020202020204" pitchFamily="34" charset="0"/>
                          <a:cs typeface="Arial" panose="020B0604020202020204" pitchFamily="34" charset="0"/>
                        </a:rPr>
                        <a:t>Korttidshem</a:t>
                      </a:r>
                    </a:p>
                  </a:txBody>
                  <a:tcPr anchor="b">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algn="ctr"/>
                      <a:r>
                        <a:rPr lang="sv-SE" sz="1200" b="1" dirty="0">
                          <a:solidFill>
                            <a:schemeClr val="tx1"/>
                          </a:solidFill>
                          <a:latin typeface="Arial" panose="020B0604020202020204" pitchFamily="34" charset="0"/>
                          <a:cs typeface="Arial" panose="020B0604020202020204" pitchFamily="34" charset="0"/>
                        </a:rPr>
                        <a:t>Barnboende</a:t>
                      </a:r>
                      <a:endParaRPr lang="sv-SE" sz="1200" dirty="0">
                        <a:solidFill>
                          <a:schemeClr val="tx1"/>
                        </a:solidFill>
                        <a:latin typeface="Arial" panose="020B0604020202020204" pitchFamily="34" charset="0"/>
                        <a:cs typeface="Arial" panose="020B0604020202020204" pitchFamily="34" charset="0"/>
                      </a:endParaRPr>
                    </a:p>
                  </a:txBody>
                  <a:tcPr anchor="b">
                    <a:lnL w="6350" cap="flat" cmpd="sng" algn="ctr">
                      <a:solidFill>
                        <a:schemeClr val="tx1">
                          <a:lumMod val="75000"/>
                          <a:lumOff val="25000"/>
                        </a:schemeClr>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latin typeface="Arial" panose="020B0604020202020204" pitchFamily="34" charset="0"/>
                          <a:cs typeface="Arial" panose="020B0604020202020204" pitchFamily="34" charset="0"/>
                        </a:rPr>
                        <a:t>Lägerverksamhet</a:t>
                      </a:r>
                    </a:p>
                  </a:txBody>
                  <a:tcPr anchor="b">
                    <a:lnL w="3175" cap="flat" cmpd="sng" algn="ctr">
                      <a:solidFill>
                        <a:schemeClr val="tx1">
                          <a:lumMod val="75000"/>
                          <a:lumOff val="25000"/>
                        </a:schemeClr>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6350"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latin typeface="Arial" panose="020B0604020202020204" pitchFamily="34" charset="0"/>
                          <a:cs typeface="Arial" panose="020B0604020202020204" pitchFamily="34" charset="0"/>
                        </a:rPr>
                        <a:t>Avlösarservice</a:t>
                      </a:r>
                    </a:p>
                  </a:txBody>
                  <a:tcPr anchor="b">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a:t>
                      </a:r>
                      <a:endParaRPr sz="1200" i="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35</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31</a:t>
                      </a: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31</a:t>
                      </a:r>
                    </a:p>
                  </a:txBody>
                  <a:tcPr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62</a:t>
                      </a: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64</a:t>
                      </a:r>
                    </a:p>
                  </a:txBody>
                  <a:tcPr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60</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ctr" fontAlgn="ctr">
                        <a:buNone/>
                      </a:pPr>
                      <a:r>
                        <a:rPr lang="sv-SE" sz="1200" b="0" i="0" u="none" strike="noStrike" dirty="0">
                          <a:solidFill>
                            <a:srgbClr val="000000"/>
                          </a:solidFill>
                          <a:effectLst/>
                          <a:latin typeface="Arial" panose="020B0604020202020204" pitchFamily="34" charset="0"/>
                        </a:rPr>
                        <a:t>Ja</a:t>
                      </a:r>
                    </a:p>
                  </a:txBody>
                  <a:tcPr marL="9525" marR="9525" marT="9525"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0%</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90 %</a:t>
                      </a: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dirty="0"/>
                        <a:t>-</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0%</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85 %</a:t>
                      </a: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3%</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93 %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algn="ctr" fontAlgn="ctr">
                        <a:buNone/>
                      </a:pPr>
                      <a:r>
                        <a:rPr lang="sv-SE" sz="1200" b="0" i="0" u="none" strike="noStrike">
                          <a:solidFill>
                            <a:srgbClr val="000000"/>
                          </a:solidFill>
                          <a:effectLst/>
                          <a:latin typeface="Arial" panose="020B0604020202020204" pitchFamily="34" charset="0"/>
                        </a:rPr>
                        <a:t>Ibland</a:t>
                      </a:r>
                    </a:p>
                  </a:txBody>
                  <a:tcPr marL="9525" marR="9525" marT="9525"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11%</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6 %</a:t>
                      </a: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dirty="0"/>
                        <a:t>-</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3%</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13 %</a:t>
                      </a: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2%</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algn="ctr" fontAlgn="ctr">
                        <a:buNone/>
                      </a:pPr>
                      <a:r>
                        <a:rPr lang="sv-SE" sz="1200" b="0" i="0" u="none" strike="noStrike" dirty="0">
                          <a:solidFill>
                            <a:srgbClr val="000000"/>
                          </a:solidFill>
                          <a:effectLst/>
                          <a:latin typeface="Arial" panose="020B0604020202020204" pitchFamily="34" charset="0"/>
                        </a:rPr>
                        <a:t>Nej</a:t>
                      </a:r>
                    </a:p>
                  </a:txBody>
                  <a:tcPr marL="9525" marR="9525" marT="9525"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89%</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3 %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dirty="0"/>
                        <a:t>-</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97%</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2 %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95%</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5 %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Tree>
    <p:extLst>
      <p:ext uri="{BB962C8B-B14F-4D97-AF65-F5344CB8AC3E}">
        <p14:creationId xmlns:p14="http://schemas.microsoft.com/office/powerpoint/2010/main" val="8650759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22</a:t>
            </a:fld>
            <a:endParaRPr lang="sv-SE"/>
          </a:p>
        </p:txBody>
      </p:sp>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797078"/>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Upplever du att ditt barn vet vem hen ska kommunicera med om något inte är bra?</a:t>
            </a:r>
          </a:p>
        </p:txBody>
      </p:sp>
      <p:sp>
        <p:nvSpPr>
          <p:cNvPr id="11" name="textruta 10">
            <a:extLst>
              <a:ext uri="{FF2B5EF4-FFF2-40B4-BE49-F238E27FC236}">
                <a16:creationId xmlns:a16="http://schemas.microsoft.com/office/drawing/2014/main" id="{E92FB859-B350-084B-B7C0-3C9325291B15}"/>
              </a:ext>
            </a:extLst>
          </p:cNvPr>
          <p:cNvSpPr txBox="1"/>
          <p:nvPr/>
        </p:nvSpPr>
        <p:spPr>
          <a:xfrm>
            <a:off x="417600" y="6381328"/>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127</a:t>
            </a:r>
          </a:p>
        </p:txBody>
      </p:sp>
      <p:graphicFrame>
        <p:nvGraphicFramePr>
          <p:cNvPr id="2" name="Diagram 1">
            <a:extLst>
              <a:ext uri="{FF2B5EF4-FFF2-40B4-BE49-F238E27FC236}">
                <a16:creationId xmlns:a16="http://schemas.microsoft.com/office/drawing/2014/main" id="{23966F43-036B-5372-7535-C084ACC2DEF9}"/>
              </a:ext>
            </a:extLst>
          </p:cNvPr>
          <p:cNvGraphicFramePr/>
          <p:nvPr>
            <p:extLst>
              <p:ext uri="{D42A27DB-BD31-4B8C-83A1-F6EECF244321}">
                <p14:modId xmlns:p14="http://schemas.microsoft.com/office/powerpoint/2010/main" val="3097357716"/>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ruta 4">
            <a:extLst>
              <a:ext uri="{FF2B5EF4-FFF2-40B4-BE49-F238E27FC236}">
                <a16:creationId xmlns:a16="http://schemas.microsoft.com/office/drawing/2014/main" id="{9AE54221-61B3-A63A-FE85-FCCE6C52EC72}"/>
              </a:ext>
            </a:extLst>
          </p:cNvPr>
          <p:cNvSpPr txBox="1"/>
          <p:nvPr/>
        </p:nvSpPr>
        <p:spPr>
          <a:xfrm>
            <a:off x="1568624" y="16679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Vårdnadshavare: Göteborg</a:t>
            </a:r>
          </a:p>
        </p:txBody>
      </p:sp>
    </p:spTree>
    <p:extLst>
      <p:ext uri="{BB962C8B-B14F-4D97-AF65-F5344CB8AC3E}">
        <p14:creationId xmlns:p14="http://schemas.microsoft.com/office/powerpoint/2010/main" val="26014374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76F416-9BA5-CE86-A020-E509C7FDE4DD}"/>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696347DA-AF14-5F4C-E87F-AB33B9ECD892}"/>
              </a:ext>
            </a:extLst>
          </p:cNvPr>
          <p:cNvSpPr>
            <a:spLocks noGrp="1"/>
          </p:cNvSpPr>
          <p:nvPr>
            <p:ph type="sldNum" sz="quarter" idx="11"/>
          </p:nvPr>
        </p:nvSpPr>
        <p:spPr/>
        <p:txBody>
          <a:bodyPr/>
          <a:lstStyle/>
          <a:p>
            <a:fld id="{35DC3D6C-A556-0D48-B15A-DD8A2D5F88FC}" type="slidenum">
              <a:rPr lang="sv-SE" smtClean="0"/>
              <a:t>23</a:t>
            </a:fld>
            <a:endParaRPr lang="sv-SE"/>
          </a:p>
        </p:txBody>
      </p:sp>
      <p:sp>
        <p:nvSpPr>
          <p:cNvPr id="7" name="TextBox 14">
            <a:extLst>
              <a:ext uri="{FF2B5EF4-FFF2-40B4-BE49-F238E27FC236}">
                <a16:creationId xmlns:a16="http://schemas.microsoft.com/office/drawing/2014/main" id="{1D8D5494-8CA9-ADD8-2864-C2CD17745D5E}"/>
              </a:ext>
            </a:extLst>
          </p:cNvPr>
          <p:cNvSpPr txBox="1"/>
          <p:nvPr/>
        </p:nvSpPr>
        <p:spPr>
          <a:xfrm>
            <a:off x="632519" y="1167401"/>
            <a:ext cx="8592444" cy="797078"/>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Upplever du att ditt barn vet vem hen ska kommunicera med om något inte är bra?</a:t>
            </a:r>
          </a:p>
        </p:txBody>
      </p:sp>
      <p:sp>
        <p:nvSpPr>
          <p:cNvPr id="5" name="textruta 4">
            <a:extLst>
              <a:ext uri="{FF2B5EF4-FFF2-40B4-BE49-F238E27FC236}">
                <a16:creationId xmlns:a16="http://schemas.microsoft.com/office/drawing/2014/main" id="{9F161AE3-BC69-396E-1480-F1C31BF1E53E}"/>
              </a:ext>
            </a:extLst>
          </p:cNvPr>
          <p:cNvSpPr txBox="1"/>
          <p:nvPr/>
        </p:nvSpPr>
        <p:spPr>
          <a:xfrm>
            <a:off x="1568624" y="16679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Vårdnadshavare: Göteborg</a:t>
            </a:r>
          </a:p>
        </p:txBody>
      </p:sp>
      <p:graphicFrame>
        <p:nvGraphicFramePr>
          <p:cNvPr id="4" name="Tabell 10">
            <a:extLst>
              <a:ext uri="{FF2B5EF4-FFF2-40B4-BE49-F238E27FC236}">
                <a16:creationId xmlns:a16="http://schemas.microsoft.com/office/drawing/2014/main" id="{25D1477D-5DC5-98DC-5FBA-15F08079F428}"/>
              </a:ext>
            </a:extLst>
          </p:cNvPr>
          <p:cNvGraphicFramePr>
            <a:graphicFrameLocks noGrp="1"/>
          </p:cNvGraphicFramePr>
          <p:nvPr>
            <p:extLst>
              <p:ext uri="{D42A27DB-BD31-4B8C-83A1-F6EECF244321}">
                <p14:modId xmlns:p14="http://schemas.microsoft.com/office/powerpoint/2010/main" val="406547291"/>
              </p:ext>
            </p:extLst>
          </p:nvPr>
        </p:nvGraphicFramePr>
        <p:xfrm>
          <a:off x="395402" y="2636912"/>
          <a:ext cx="9115196" cy="2379137"/>
        </p:xfrm>
        <a:graphic>
          <a:graphicData uri="http://schemas.openxmlformats.org/drawingml/2006/table">
            <a:tbl>
              <a:tblPr firstRow="1" bandRow="1">
                <a:tableStyleId>{5C22544A-7EE6-4342-B048-85BDC9FD1C3A}</a:tableStyleId>
              </a:tblPr>
              <a:tblGrid>
                <a:gridCol w="1057132">
                  <a:extLst>
                    <a:ext uri="{9D8B030D-6E8A-4147-A177-3AD203B41FA5}">
                      <a16:colId xmlns:a16="http://schemas.microsoft.com/office/drawing/2014/main" val="60862922"/>
                    </a:ext>
                  </a:extLst>
                </a:gridCol>
                <a:gridCol w="1007258">
                  <a:extLst>
                    <a:ext uri="{9D8B030D-6E8A-4147-A177-3AD203B41FA5}">
                      <a16:colId xmlns:a16="http://schemas.microsoft.com/office/drawing/2014/main" val="2223991577"/>
                    </a:ext>
                  </a:extLst>
                </a:gridCol>
                <a:gridCol w="1007258">
                  <a:extLst>
                    <a:ext uri="{9D8B030D-6E8A-4147-A177-3AD203B41FA5}">
                      <a16:colId xmlns:a16="http://schemas.microsoft.com/office/drawing/2014/main" val="3316200923"/>
                    </a:ext>
                  </a:extLst>
                </a:gridCol>
                <a:gridCol w="1007258">
                  <a:extLst>
                    <a:ext uri="{9D8B030D-6E8A-4147-A177-3AD203B41FA5}">
                      <a16:colId xmlns:a16="http://schemas.microsoft.com/office/drawing/2014/main" val="2683324575"/>
                    </a:ext>
                  </a:extLst>
                </a:gridCol>
                <a:gridCol w="1007258">
                  <a:extLst>
                    <a:ext uri="{9D8B030D-6E8A-4147-A177-3AD203B41FA5}">
                      <a16:colId xmlns:a16="http://schemas.microsoft.com/office/drawing/2014/main" val="3090419308"/>
                    </a:ext>
                  </a:extLst>
                </a:gridCol>
                <a:gridCol w="1007258">
                  <a:extLst>
                    <a:ext uri="{9D8B030D-6E8A-4147-A177-3AD203B41FA5}">
                      <a16:colId xmlns:a16="http://schemas.microsoft.com/office/drawing/2014/main" val="2412723157"/>
                    </a:ext>
                  </a:extLst>
                </a:gridCol>
                <a:gridCol w="1007258">
                  <a:extLst>
                    <a:ext uri="{9D8B030D-6E8A-4147-A177-3AD203B41FA5}">
                      <a16:colId xmlns:a16="http://schemas.microsoft.com/office/drawing/2014/main" val="1343784993"/>
                    </a:ext>
                  </a:extLst>
                </a:gridCol>
                <a:gridCol w="1007258">
                  <a:extLst>
                    <a:ext uri="{9D8B030D-6E8A-4147-A177-3AD203B41FA5}">
                      <a16:colId xmlns:a16="http://schemas.microsoft.com/office/drawing/2014/main" val="462950667"/>
                    </a:ext>
                  </a:extLst>
                </a:gridCol>
                <a:gridCol w="1007258">
                  <a:extLst>
                    <a:ext uri="{9D8B030D-6E8A-4147-A177-3AD203B41FA5}">
                      <a16:colId xmlns:a16="http://schemas.microsoft.com/office/drawing/2014/main" val="1838018747"/>
                    </a:ext>
                  </a:extLst>
                </a:gridCol>
              </a:tblGrid>
              <a:tr h="550677">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latin typeface="Arial" panose="020B0604020202020204" pitchFamily="34" charset="0"/>
                          <a:cs typeface="Arial" panose="020B0604020202020204" pitchFamily="34" charset="0"/>
                        </a:rPr>
                        <a:t>Korttidshem</a:t>
                      </a:r>
                    </a:p>
                  </a:txBody>
                  <a:tcPr anchor="b">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algn="ctr"/>
                      <a:r>
                        <a:rPr lang="sv-SE" sz="1200" b="1" dirty="0">
                          <a:solidFill>
                            <a:schemeClr val="tx1"/>
                          </a:solidFill>
                          <a:latin typeface="Arial" panose="020B0604020202020204" pitchFamily="34" charset="0"/>
                          <a:cs typeface="Arial" panose="020B0604020202020204" pitchFamily="34" charset="0"/>
                        </a:rPr>
                        <a:t>Barnboende</a:t>
                      </a:r>
                      <a:endParaRPr lang="sv-SE" sz="1200" dirty="0">
                        <a:solidFill>
                          <a:schemeClr val="tx1"/>
                        </a:solidFill>
                        <a:latin typeface="Arial" panose="020B0604020202020204" pitchFamily="34" charset="0"/>
                        <a:cs typeface="Arial" panose="020B0604020202020204" pitchFamily="34" charset="0"/>
                      </a:endParaRPr>
                    </a:p>
                  </a:txBody>
                  <a:tcPr anchor="b">
                    <a:lnL w="6350" cap="flat" cmpd="sng" algn="ctr">
                      <a:solidFill>
                        <a:schemeClr val="tx1">
                          <a:lumMod val="75000"/>
                          <a:lumOff val="25000"/>
                        </a:schemeClr>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latin typeface="Arial" panose="020B0604020202020204" pitchFamily="34" charset="0"/>
                          <a:cs typeface="Arial" panose="020B0604020202020204" pitchFamily="34" charset="0"/>
                        </a:rPr>
                        <a:t>Lägerverksamhet</a:t>
                      </a:r>
                    </a:p>
                  </a:txBody>
                  <a:tcPr anchor="b">
                    <a:lnL w="3175" cap="flat" cmpd="sng" algn="ctr">
                      <a:solidFill>
                        <a:schemeClr val="tx1">
                          <a:lumMod val="75000"/>
                          <a:lumOff val="25000"/>
                        </a:schemeClr>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6350"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latin typeface="Arial" panose="020B0604020202020204" pitchFamily="34" charset="0"/>
                          <a:cs typeface="Arial" panose="020B0604020202020204" pitchFamily="34" charset="0"/>
                        </a:rPr>
                        <a:t>Avlösarservice</a:t>
                      </a:r>
                    </a:p>
                  </a:txBody>
                  <a:tcPr anchor="b">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a:t>
                      </a:r>
                      <a:endParaRPr sz="1200" i="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33</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31</a:t>
                      </a: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31</a:t>
                      </a:r>
                    </a:p>
                  </a:txBody>
                  <a:tcPr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60</a:t>
                      </a: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62</a:t>
                      </a:r>
                    </a:p>
                  </a:txBody>
                  <a:tcPr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60</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ctr" fontAlgn="ctr">
                        <a:buNone/>
                      </a:pPr>
                      <a:r>
                        <a:rPr lang="sv-SE" sz="1200" b="0" i="0" u="none" strike="noStrike" dirty="0">
                          <a:solidFill>
                            <a:srgbClr val="000000"/>
                          </a:solidFill>
                          <a:effectLst/>
                          <a:latin typeface="Arial" panose="020B0604020202020204" pitchFamily="34" charset="0"/>
                        </a:rPr>
                        <a:t>Ja</a:t>
                      </a:r>
                    </a:p>
                  </a:txBody>
                  <a:tcPr marL="9525" marR="9525" marT="9525"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55%</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42 %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dirty="0"/>
                        <a:t>-</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74%</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80 %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50%</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63 %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algn="ctr" fontAlgn="ctr">
                        <a:buNone/>
                      </a:pPr>
                      <a:r>
                        <a:rPr lang="sv-SE" sz="1200" b="0" i="0" u="none" strike="noStrike">
                          <a:solidFill>
                            <a:srgbClr val="000000"/>
                          </a:solidFill>
                          <a:effectLst/>
                          <a:latin typeface="Arial" panose="020B0604020202020204" pitchFamily="34" charset="0"/>
                        </a:rPr>
                        <a:t>Ibland</a:t>
                      </a:r>
                    </a:p>
                  </a:txBody>
                  <a:tcPr marL="9525" marR="9525" marT="9525"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15%</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19 %</a:t>
                      </a: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dirty="0"/>
                        <a:t>-</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19%</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13 %</a:t>
                      </a: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18%</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8 %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algn="ctr" fontAlgn="ctr">
                        <a:buNone/>
                      </a:pPr>
                      <a:r>
                        <a:rPr lang="sv-SE" sz="1200" b="0" i="0" u="none" strike="noStrike" dirty="0">
                          <a:solidFill>
                            <a:srgbClr val="000000"/>
                          </a:solidFill>
                          <a:effectLst/>
                          <a:latin typeface="Arial" panose="020B0604020202020204" pitchFamily="34" charset="0"/>
                        </a:rPr>
                        <a:t>Nej</a:t>
                      </a:r>
                    </a:p>
                  </a:txBody>
                  <a:tcPr marL="9525" marR="9525" marT="9525"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30%</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39 %</a:t>
                      </a: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dirty="0"/>
                        <a:t>-</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6%</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7 %</a:t>
                      </a: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32%</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28 %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Tree>
    <p:extLst>
      <p:ext uri="{BB962C8B-B14F-4D97-AF65-F5344CB8AC3E}">
        <p14:creationId xmlns:p14="http://schemas.microsoft.com/office/powerpoint/2010/main" val="24911713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24</a:t>
            </a:fld>
            <a:endParaRPr lang="sv-SE"/>
          </a:p>
        </p:txBody>
      </p:sp>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Upplever du att ditt barn trivs?</a:t>
            </a:r>
          </a:p>
        </p:txBody>
      </p:sp>
      <p:sp>
        <p:nvSpPr>
          <p:cNvPr id="11" name="textruta 10">
            <a:extLst>
              <a:ext uri="{FF2B5EF4-FFF2-40B4-BE49-F238E27FC236}">
                <a16:creationId xmlns:a16="http://schemas.microsoft.com/office/drawing/2014/main" id="{E92FB859-B350-084B-B7C0-3C9325291B15}"/>
              </a:ext>
            </a:extLst>
          </p:cNvPr>
          <p:cNvSpPr txBox="1"/>
          <p:nvPr/>
        </p:nvSpPr>
        <p:spPr>
          <a:xfrm>
            <a:off x="417600" y="6437948"/>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130</a:t>
            </a:r>
          </a:p>
        </p:txBody>
      </p:sp>
      <p:graphicFrame>
        <p:nvGraphicFramePr>
          <p:cNvPr id="2" name="Diagram 1">
            <a:extLst>
              <a:ext uri="{FF2B5EF4-FFF2-40B4-BE49-F238E27FC236}">
                <a16:creationId xmlns:a16="http://schemas.microsoft.com/office/drawing/2014/main" id="{409A15EF-E3FB-201F-E8FC-3032EAAF3C5B}"/>
              </a:ext>
            </a:extLst>
          </p:cNvPr>
          <p:cNvGraphicFramePr/>
          <p:nvPr>
            <p:extLst>
              <p:ext uri="{D42A27DB-BD31-4B8C-83A1-F6EECF244321}">
                <p14:modId xmlns:p14="http://schemas.microsoft.com/office/powerpoint/2010/main" val="1854438500"/>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ruta 4">
            <a:extLst>
              <a:ext uri="{FF2B5EF4-FFF2-40B4-BE49-F238E27FC236}">
                <a16:creationId xmlns:a16="http://schemas.microsoft.com/office/drawing/2014/main" id="{35A9FA68-9E44-CBB0-E44A-54CDE000AF71}"/>
              </a:ext>
            </a:extLst>
          </p:cNvPr>
          <p:cNvSpPr txBox="1"/>
          <p:nvPr/>
        </p:nvSpPr>
        <p:spPr>
          <a:xfrm>
            <a:off x="1568624" y="16679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Vårdnadshavare: Göteborg</a:t>
            </a:r>
          </a:p>
        </p:txBody>
      </p:sp>
    </p:spTree>
    <p:extLst>
      <p:ext uri="{BB962C8B-B14F-4D97-AF65-F5344CB8AC3E}">
        <p14:creationId xmlns:p14="http://schemas.microsoft.com/office/powerpoint/2010/main" val="27440029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B58EC0-621D-6EB8-FCAD-D8FFC751C47A}"/>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B82E1EEC-FF9E-BB06-B76C-04549E39880B}"/>
              </a:ext>
            </a:extLst>
          </p:cNvPr>
          <p:cNvSpPr>
            <a:spLocks noGrp="1"/>
          </p:cNvSpPr>
          <p:nvPr>
            <p:ph type="sldNum" sz="quarter" idx="11"/>
          </p:nvPr>
        </p:nvSpPr>
        <p:spPr/>
        <p:txBody>
          <a:bodyPr/>
          <a:lstStyle/>
          <a:p>
            <a:fld id="{35DC3D6C-A556-0D48-B15A-DD8A2D5F88FC}" type="slidenum">
              <a:rPr lang="sv-SE" smtClean="0"/>
              <a:t>25</a:t>
            </a:fld>
            <a:endParaRPr lang="sv-SE"/>
          </a:p>
        </p:txBody>
      </p:sp>
      <p:sp>
        <p:nvSpPr>
          <p:cNvPr id="7" name="TextBox 14">
            <a:extLst>
              <a:ext uri="{FF2B5EF4-FFF2-40B4-BE49-F238E27FC236}">
                <a16:creationId xmlns:a16="http://schemas.microsoft.com/office/drawing/2014/main" id="{F2534B9E-7F0B-21B1-856B-8ABE322A09A1}"/>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Upplever du att ditt barn trivs?</a:t>
            </a:r>
          </a:p>
        </p:txBody>
      </p:sp>
      <p:sp>
        <p:nvSpPr>
          <p:cNvPr id="5" name="textruta 4">
            <a:extLst>
              <a:ext uri="{FF2B5EF4-FFF2-40B4-BE49-F238E27FC236}">
                <a16:creationId xmlns:a16="http://schemas.microsoft.com/office/drawing/2014/main" id="{F66098B2-9BD6-35AF-78A1-B9D7B76303CC}"/>
              </a:ext>
            </a:extLst>
          </p:cNvPr>
          <p:cNvSpPr txBox="1"/>
          <p:nvPr/>
        </p:nvSpPr>
        <p:spPr>
          <a:xfrm>
            <a:off x="1568624" y="16679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Vårdnadshavare: Göteborg</a:t>
            </a:r>
          </a:p>
        </p:txBody>
      </p:sp>
      <p:graphicFrame>
        <p:nvGraphicFramePr>
          <p:cNvPr id="4" name="Tabell 10">
            <a:extLst>
              <a:ext uri="{FF2B5EF4-FFF2-40B4-BE49-F238E27FC236}">
                <a16:creationId xmlns:a16="http://schemas.microsoft.com/office/drawing/2014/main" id="{F0D3E1DA-B9CF-39AF-4E58-8DB83A7D1040}"/>
              </a:ext>
            </a:extLst>
          </p:cNvPr>
          <p:cNvGraphicFramePr>
            <a:graphicFrameLocks noGrp="1"/>
          </p:cNvGraphicFramePr>
          <p:nvPr>
            <p:extLst>
              <p:ext uri="{D42A27DB-BD31-4B8C-83A1-F6EECF244321}">
                <p14:modId xmlns:p14="http://schemas.microsoft.com/office/powerpoint/2010/main" val="4219823351"/>
              </p:ext>
            </p:extLst>
          </p:nvPr>
        </p:nvGraphicFramePr>
        <p:xfrm>
          <a:off x="395402" y="2564904"/>
          <a:ext cx="9115196" cy="2379137"/>
        </p:xfrm>
        <a:graphic>
          <a:graphicData uri="http://schemas.openxmlformats.org/drawingml/2006/table">
            <a:tbl>
              <a:tblPr firstRow="1" bandRow="1">
                <a:tableStyleId>{5C22544A-7EE6-4342-B048-85BDC9FD1C3A}</a:tableStyleId>
              </a:tblPr>
              <a:tblGrid>
                <a:gridCol w="1057132">
                  <a:extLst>
                    <a:ext uri="{9D8B030D-6E8A-4147-A177-3AD203B41FA5}">
                      <a16:colId xmlns:a16="http://schemas.microsoft.com/office/drawing/2014/main" val="60862922"/>
                    </a:ext>
                  </a:extLst>
                </a:gridCol>
                <a:gridCol w="1007258">
                  <a:extLst>
                    <a:ext uri="{9D8B030D-6E8A-4147-A177-3AD203B41FA5}">
                      <a16:colId xmlns:a16="http://schemas.microsoft.com/office/drawing/2014/main" val="2223991577"/>
                    </a:ext>
                  </a:extLst>
                </a:gridCol>
                <a:gridCol w="1007258">
                  <a:extLst>
                    <a:ext uri="{9D8B030D-6E8A-4147-A177-3AD203B41FA5}">
                      <a16:colId xmlns:a16="http://schemas.microsoft.com/office/drawing/2014/main" val="3316200923"/>
                    </a:ext>
                  </a:extLst>
                </a:gridCol>
                <a:gridCol w="1007258">
                  <a:extLst>
                    <a:ext uri="{9D8B030D-6E8A-4147-A177-3AD203B41FA5}">
                      <a16:colId xmlns:a16="http://schemas.microsoft.com/office/drawing/2014/main" val="2683324575"/>
                    </a:ext>
                  </a:extLst>
                </a:gridCol>
                <a:gridCol w="1007258">
                  <a:extLst>
                    <a:ext uri="{9D8B030D-6E8A-4147-A177-3AD203B41FA5}">
                      <a16:colId xmlns:a16="http://schemas.microsoft.com/office/drawing/2014/main" val="3090419308"/>
                    </a:ext>
                  </a:extLst>
                </a:gridCol>
                <a:gridCol w="1007258">
                  <a:extLst>
                    <a:ext uri="{9D8B030D-6E8A-4147-A177-3AD203B41FA5}">
                      <a16:colId xmlns:a16="http://schemas.microsoft.com/office/drawing/2014/main" val="2412723157"/>
                    </a:ext>
                  </a:extLst>
                </a:gridCol>
                <a:gridCol w="1007258">
                  <a:extLst>
                    <a:ext uri="{9D8B030D-6E8A-4147-A177-3AD203B41FA5}">
                      <a16:colId xmlns:a16="http://schemas.microsoft.com/office/drawing/2014/main" val="1343784993"/>
                    </a:ext>
                  </a:extLst>
                </a:gridCol>
                <a:gridCol w="1007258">
                  <a:extLst>
                    <a:ext uri="{9D8B030D-6E8A-4147-A177-3AD203B41FA5}">
                      <a16:colId xmlns:a16="http://schemas.microsoft.com/office/drawing/2014/main" val="462950667"/>
                    </a:ext>
                  </a:extLst>
                </a:gridCol>
                <a:gridCol w="1007258">
                  <a:extLst>
                    <a:ext uri="{9D8B030D-6E8A-4147-A177-3AD203B41FA5}">
                      <a16:colId xmlns:a16="http://schemas.microsoft.com/office/drawing/2014/main" val="1838018747"/>
                    </a:ext>
                  </a:extLst>
                </a:gridCol>
              </a:tblGrid>
              <a:tr h="550677">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latin typeface="Arial" panose="020B0604020202020204" pitchFamily="34" charset="0"/>
                          <a:cs typeface="Arial" panose="020B0604020202020204" pitchFamily="34" charset="0"/>
                        </a:rPr>
                        <a:t>Korttidshem</a:t>
                      </a:r>
                    </a:p>
                  </a:txBody>
                  <a:tcPr anchor="b">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algn="ctr"/>
                      <a:r>
                        <a:rPr lang="sv-SE" sz="1200" b="1" dirty="0">
                          <a:solidFill>
                            <a:schemeClr val="tx1"/>
                          </a:solidFill>
                          <a:latin typeface="Arial" panose="020B0604020202020204" pitchFamily="34" charset="0"/>
                          <a:cs typeface="Arial" panose="020B0604020202020204" pitchFamily="34" charset="0"/>
                        </a:rPr>
                        <a:t>Barnboende</a:t>
                      </a:r>
                      <a:endParaRPr lang="sv-SE" sz="1200" dirty="0">
                        <a:solidFill>
                          <a:schemeClr val="tx1"/>
                        </a:solidFill>
                        <a:latin typeface="Arial" panose="020B0604020202020204" pitchFamily="34" charset="0"/>
                        <a:cs typeface="Arial" panose="020B0604020202020204" pitchFamily="34" charset="0"/>
                      </a:endParaRPr>
                    </a:p>
                  </a:txBody>
                  <a:tcPr anchor="b">
                    <a:lnL w="6350" cap="flat" cmpd="sng" algn="ctr">
                      <a:solidFill>
                        <a:schemeClr val="tx1">
                          <a:lumMod val="75000"/>
                          <a:lumOff val="25000"/>
                        </a:schemeClr>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latin typeface="Arial" panose="020B0604020202020204" pitchFamily="34" charset="0"/>
                          <a:cs typeface="Arial" panose="020B0604020202020204" pitchFamily="34" charset="0"/>
                        </a:rPr>
                        <a:t>Lägerverksamhet</a:t>
                      </a:r>
                    </a:p>
                  </a:txBody>
                  <a:tcPr anchor="b">
                    <a:lnL w="3175" cap="flat" cmpd="sng" algn="ctr">
                      <a:solidFill>
                        <a:schemeClr val="tx1">
                          <a:lumMod val="75000"/>
                          <a:lumOff val="25000"/>
                        </a:schemeClr>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6350"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latin typeface="Arial" panose="020B0604020202020204" pitchFamily="34" charset="0"/>
                          <a:cs typeface="Arial" panose="020B0604020202020204" pitchFamily="34" charset="0"/>
                        </a:rPr>
                        <a:t>Avlösarservice</a:t>
                      </a:r>
                    </a:p>
                  </a:txBody>
                  <a:tcPr anchor="b">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a:t>
                      </a:r>
                      <a:endParaRPr sz="1200" i="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34</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31</a:t>
                      </a: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31</a:t>
                      </a:r>
                    </a:p>
                  </a:txBody>
                  <a:tcPr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62</a:t>
                      </a: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64</a:t>
                      </a:r>
                    </a:p>
                  </a:txBody>
                  <a:tcPr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60</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ctr" fontAlgn="ctr">
                        <a:buNone/>
                      </a:pPr>
                      <a:r>
                        <a:rPr lang="sv-SE" sz="1200" b="0" i="0" u="none" strike="noStrike" dirty="0">
                          <a:solidFill>
                            <a:srgbClr val="000000"/>
                          </a:solidFill>
                          <a:effectLst/>
                          <a:latin typeface="Arial" panose="020B0604020202020204" pitchFamily="34" charset="0"/>
                        </a:rPr>
                        <a:t>Ja</a:t>
                      </a:r>
                    </a:p>
                  </a:txBody>
                  <a:tcPr marL="9525" marR="9525" marT="9525"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85%</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81 %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dirty="0"/>
                        <a:t>-</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94%</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90 %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89%</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82 %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algn="ctr" fontAlgn="ctr">
                        <a:buNone/>
                      </a:pPr>
                      <a:r>
                        <a:rPr lang="sv-SE" sz="1200" b="0" i="0" u="none" strike="noStrike">
                          <a:solidFill>
                            <a:srgbClr val="000000"/>
                          </a:solidFill>
                          <a:effectLst/>
                          <a:latin typeface="Arial" panose="020B0604020202020204" pitchFamily="34" charset="0"/>
                        </a:rPr>
                        <a:t>Ibland</a:t>
                      </a:r>
                    </a:p>
                  </a:txBody>
                  <a:tcPr marL="9525" marR="9525" marT="9525"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15%</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19 %</a:t>
                      </a: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dirty="0"/>
                        <a:t>-</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6%</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10 %</a:t>
                      </a: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6%</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13 %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algn="ctr" fontAlgn="ctr">
                        <a:buNone/>
                      </a:pPr>
                      <a:r>
                        <a:rPr lang="sv-SE" sz="1200" b="0" i="0" u="none" strike="noStrike" dirty="0">
                          <a:solidFill>
                            <a:srgbClr val="000000"/>
                          </a:solidFill>
                          <a:effectLst/>
                          <a:latin typeface="Arial" panose="020B0604020202020204" pitchFamily="34" charset="0"/>
                        </a:rPr>
                        <a:t>Nej</a:t>
                      </a:r>
                    </a:p>
                  </a:txBody>
                  <a:tcPr marL="9525" marR="9525" marT="9525"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0%</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dirty="0"/>
                        <a:t>-</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0%</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5%</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5 %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Tree>
    <p:extLst>
      <p:ext uri="{BB962C8B-B14F-4D97-AF65-F5344CB8AC3E}">
        <p14:creationId xmlns:p14="http://schemas.microsoft.com/office/powerpoint/2010/main" val="37579067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26</a:t>
            </a:fld>
            <a:endParaRPr lang="sv-SE"/>
          </a:p>
        </p:txBody>
      </p:sp>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Upplever du att ditt barn tycker att personalen är snälla?</a:t>
            </a:r>
          </a:p>
        </p:txBody>
      </p:sp>
      <p:sp>
        <p:nvSpPr>
          <p:cNvPr id="11" name="textruta 10">
            <a:extLst>
              <a:ext uri="{FF2B5EF4-FFF2-40B4-BE49-F238E27FC236}">
                <a16:creationId xmlns:a16="http://schemas.microsoft.com/office/drawing/2014/main" id="{E92FB859-B350-084B-B7C0-3C9325291B15}"/>
              </a:ext>
            </a:extLst>
          </p:cNvPr>
          <p:cNvSpPr txBox="1"/>
          <p:nvPr/>
        </p:nvSpPr>
        <p:spPr>
          <a:xfrm>
            <a:off x="416496" y="6460378"/>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131</a:t>
            </a:r>
          </a:p>
        </p:txBody>
      </p:sp>
      <p:graphicFrame>
        <p:nvGraphicFramePr>
          <p:cNvPr id="2" name="Diagram 1">
            <a:extLst>
              <a:ext uri="{FF2B5EF4-FFF2-40B4-BE49-F238E27FC236}">
                <a16:creationId xmlns:a16="http://schemas.microsoft.com/office/drawing/2014/main" id="{3578BBC1-ED96-59EE-1F82-47DFB4B4287A}"/>
              </a:ext>
            </a:extLst>
          </p:cNvPr>
          <p:cNvGraphicFramePr/>
          <p:nvPr>
            <p:extLst>
              <p:ext uri="{D42A27DB-BD31-4B8C-83A1-F6EECF244321}">
                <p14:modId xmlns:p14="http://schemas.microsoft.com/office/powerpoint/2010/main" val="618729027"/>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ruta 4">
            <a:extLst>
              <a:ext uri="{FF2B5EF4-FFF2-40B4-BE49-F238E27FC236}">
                <a16:creationId xmlns:a16="http://schemas.microsoft.com/office/drawing/2014/main" id="{F845A451-025E-DF37-6B3F-9CF0B6844999}"/>
              </a:ext>
            </a:extLst>
          </p:cNvPr>
          <p:cNvSpPr txBox="1"/>
          <p:nvPr/>
        </p:nvSpPr>
        <p:spPr>
          <a:xfrm>
            <a:off x="1568624" y="16679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Vårdnadshavare: Göteborg</a:t>
            </a:r>
          </a:p>
        </p:txBody>
      </p:sp>
    </p:spTree>
    <p:extLst>
      <p:ext uri="{BB962C8B-B14F-4D97-AF65-F5344CB8AC3E}">
        <p14:creationId xmlns:p14="http://schemas.microsoft.com/office/powerpoint/2010/main" val="6954622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78C04C-4B0F-6C73-062D-0B85CEE329D4}"/>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35B3893C-84BC-50AD-D546-4F712BE3675E}"/>
              </a:ext>
            </a:extLst>
          </p:cNvPr>
          <p:cNvSpPr>
            <a:spLocks noGrp="1"/>
          </p:cNvSpPr>
          <p:nvPr>
            <p:ph type="sldNum" sz="quarter" idx="11"/>
          </p:nvPr>
        </p:nvSpPr>
        <p:spPr/>
        <p:txBody>
          <a:bodyPr/>
          <a:lstStyle/>
          <a:p>
            <a:fld id="{35DC3D6C-A556-0D48-B15A-DD8A2D5F88FC}" type="slidenum">
              <a:rPr lang="sv-SE" smtClean="0"/>
              <a:t>27</a:t>
            </a:fld>
            <a:endParaRPr lang="sv-SE"/>
          </a:p>
        </p:txBody>
      </p:sp>
      <p:sp>
        <p:nvSpPr>
          <p:cNvPr id="7" name="TextBox 14">
            <a:extLst>
              <a:ext uri="{FF2B5EF4-FFF2-40B4-BE49-F238E27FC236}">
                <a16:creationId xmlns:a16="http://schemas.microsoft.com/office/drawing/2014/main" id="{B53ED7F6-56BB-7EFB-3C14-3E2E0C436C2D}"/>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Upplever du att ditt barn tycker att personalen är snälla?</a:t>
            </a:r>
          </a:p>
        </p:txBody>
      </p:sp>
      <p:sp>
        <p:nvSpPr>
          <p:cNvPr id="5" name="textruta 4">
            <a:extLst>
              <a:ext uri="{FF2B5EF4-FFF2-40B4-BE49-F238E27FC236}">
                <a16:creationId xmlns:a16="http://schemas.microsoft.com/office/drawing/2014/main" id="{6FAAC91C-4FF7-80F2-A1B1-4CF7B2FBB0BB}"/>
              </a:ext>
            </a:extLst>
          </p:cNvPr>
          <p:cNvSpPr txBox="1"/>
          <p:nvPr/>
        </p:nvSpPr>
        <p:spPr>
          <a:xfrm>
            <a:off x="1568624" y="16679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Vårdnadshavare: Göteborg</a:t>
            </a:r>
          </a:p>
        </p:txBody>
      </p:sp>
      <p:graphicFrame>
        <p:nvGraphicFramePr>
          <p:cNvPr id="4" name="Tabell 10">
            <a:extLst>
              <a:ext uri="{FF2B5EF4-FFF2-40B4-BE49-F238E27FC236}">
                <a16:creationId xmlns:a16="http://schemas.microsoft.com/office/drawing/2014/main" id="{8972AC25-FAB4-7AC2-3B34-D5B7944AC9FF}"/>
              </a:ext>
            </a:extLst>
          </p:cNvPr>
          <p:cNvGraphicFramePr>
            <a:graphicFrameLocks noGrp="1"/>
          </p:cNvGraphicFramePr>
          <p:nvPr>
            <p:extLst>
              <p:ext uri="{D42A27DB-BD31-4B8C-83A1-F6EECF244321}">
                <p14:modId xmlns:p14="http://schemas.microsoft.com/office/powerpoint/2010/main" val="1626490800"/>
              </p:ext>
            </p:extLst>
          </p:nvPr>
        </p:nvGraphicFramePr>
        <p:xfrm>
          <a:off x="395402" y="2564904"/>
          <a:ext cx="9115196" cy="2379137"/>
        </p:xfrm>
        <a:graphic>
          <a:graphicData uri="http://schemas.openxmlformats.org/drawingml/2006/table">
            <a:tbl>
              <a:tblPr firstRow="1" bandRow="1">
                <a:tableStyleId>{5C22544A-7EE6-4342-B048-85BDC9FD1C3A}</a:tableStyleId>
              </a:tblPr>
              <a:tblGrid>
                <a:gridCol w="1057132">
                  <a:extLst>
                    <a:ext uri="{9D8B030D-6E8A-4147-A177-3AD203B41FA5}">
                      <a16:colId xmlns:a16="http://schemas.microsoft.com/office/drawing/2014/main" val="60862922"/>
                    </a:ext>
                  </a:extLst>
                </a:gridCol>
                <a:gridCol w="1007258">
                  <a:extLst>
                    <a:ext uri="{9D8B030D-6E8A-4147-A177-3AD203B41FA5}">
                      <a16:colId xmlns:a16="http://schemas.microsoft.com/office/drawing/2014/main" val="2223991577"/>
                    </a:ext>
                  </a:extLst>
                </a:gridCol>
                <a:gridCol w="1007258">
                  <a:extLst>
                    <a:ext uri="{9D8B030D-6E8A-4147-A177-3AD203B41FA5}">
                      <a16:colId xmlns:a16="http://schemas.microsoft.com/office/drawing/2014/main" val="3316200923"/>
                    </a:ext>
                  </a:extLst>
                </a:gridCol>
                <a:gridCol w="1007258">
                  <a:extLst>
                    <a:ext uri="{9D8B030D-6E8A-4147-A177-3AD203B41FA5}">
                      <a16:colId xmlns:a16="http://schemas.microsoft.com/office/drawing/2014/main" val="2683324575"/>
                    </a:ext>
                  </a:extLst>
                </a:gridCol>
                <a:gridCol w="1007258">
                  <a:extLst>
                    <a:ext uri="{9D8B030D-6E8A-4147-A177-3AD203B41FA5}">
                      <a16:colId xmlns:a16="http://schemas.microsoft.com/office/drawing/2014/main" val="3090419308"/>
                    </a:ext>
                  </a:extLst>
                </a:gridCol>
                <a:gridCol w="1007258">
                  <a:extLst>
                    <a:ext uri="{9D8B030D-6E8A-4147-A177-3AD203B41FA5}">
                      <a16:colId xmlns:a16="http://schemas.microsoft.com/office/drawing/2014/main" val="2412723157"/>
                    </a:ext>
                  </a:extLst>
                </a:gridCol>
                <a:gridCol w="1007258">
                  <a:extLst>
                    <a:ext uri="{9D8B030D-6E8A-4147-A177-3AD203B41FA5}">
                      <a16:colId xmlns:a16="http://schemas.microsoft.com/office/drawing/2014/main" val="1343784993"/>
                    </a:ext>
                  </a:extLst>
                </a:gridCol>
                <a:gridCol w="1007258">
                  <a:extLst>
                    <a:ext uri="{9D8B030D-6E8A-4147-A177-3AD203B41FA5}">
                      <a16:colId xmlns:a16="http://schemas.microsoft.com/office/drawing/2014/main" val="462950667"/>
                    </a:ext>
                  </a:extLst>
                </a:gridCol>
                <a:gridCol w="1007258">
                  <a:extLst>
                    <a:ext uri="{9D8B030D-6E8A-4147-A177-3AD203B41FA5}">
                      <a16:colId xmlns:a16="http://schemas.microsoft.com/office/drawing/2014/main" val="1838018747"/>
                    </a:ext>
                  </a:extLst>
                </a:gridCol>
              </a:tblGrid>
              <a:tr h="550677">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latin typeface="Arial" panose="020B0604020202020204" pitchFamily="34" charset="0"/>
                          <a:cs typeface="Arial" panose="020B0604020202020204" pitchFamily="34" charset="0"/>
                        </a:rPr>
                        <a:t>Korttidshem</a:t>
                      </a:r>
                    </a:p>
                  </a:txBody>
                  <a:tcPr anchor="b">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algn="ctr"/>
                      <a:r>
                        <a:rPr lang="sv-SE" sz="1200" b="1" dirty="0">
                          <a:solidFill>
                            <a:schemeClr val="tx1"/>
                          </a:solidFill>
                          <a:latin typeface="Arial" panose="020B0604020202020204" pitchFamily="34" charset="0"/>
                          <a:cs typeface="Arial" panose="020B0604020202020204" pitchFamily="34" charset="0"/>
                        </a:rPr>
                        <a:t>Barnboende</a:t>
                      </a:r>
                      <a:endParaRPr lang="sv-SE" sz="1200" dirty="0">
                        <a:solidFill>
                          <a:schemeClr val="tx1"/>
                        </a:solidFill>
                        <a:latin typeface="Arial" panose="020B0604020202020204" pitchFamily="34" charset="0"/>
                        <a:cs typeface="Arial" panose="020B0604020202020204" pitchFamily="34" charset="0"/>
                      </a:endParaRPr>
                    </a:p>
                  </a:txBody>
                  <a:tcPr anchor="b">
                    <a:lnL w="6350" cap="flat" cmpd="sng" algn="ctr">
                      <a:solidFill>
                        <a:schemeClr val="tx1">
                          <a:lumMod val="75000"/>
                          <a:lumOff val="25000"/>
                        </a:schemeClr>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latin typeface="Arial" panose="020B0604020202020204" pitchFamily="34" charset="0"/>
                          <a:cs typeface="Arial" panose="020B0604020202020204" pitchFamily="34" charset="0"/>
                        </a:rPr>
                        <a:t>Lägerverksamhet</a:t>
                      </a:r>
                    </a:p>
                  </a:txBody>
                  <a:tcPr anchor="b">
                    <a:lnL w="3175" cap="flat" cmpd="sng" algn="ctr">
                      <a:solidFill>
                        <a:schemeClr val="tx1">
                          <a:lumMod val="75000"/>
                          <a:lumOff val="25000"/>
                        </a:schemeClr>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6350"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latin typeface="Arial" panose="020B0604020202020204" pitchFamily="34" charset="0"/>
                          <a:cs typeface="Arial" panose="020B0604020202020204" pitchFamily="34" charset="0"/>
                        </a:rPr>
                        <a:t>Avlösarservice</a:t>
                      </a:r>
                    </a:p>
                  </a:txBody>
                  <a:tcPr anchor="b">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a:t>
                      </a:r>
                      <a:endParaRPr sz="1200" i="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35</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31</a:t>
                      </a: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31</a:t>
                      </a:r>
                    </a:p>
                  </a:txBody>
                  <a:tcPr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62</a:t>
                      </a: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64</a:t>
                      </a:r>
                    </a:p>
                  </a:txBody>
                  <a:tcPr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60</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ctr" fontAlgn="ctr">
                        <a:buNone/>
                      </a:pPr>
                      <a:r>
                        <a:rPr lang="sv-SE" sz="1200" b="0" i="0" u="none" strike="noStrike" dirty="0">
                          <a:solidFill>
                            <a:srgbClr val="000000"/>
                          </a:solidFill>
                          <a:effectLst/>
                          <a:latin typeface="Arial" panose="020B0604020202020204" pitchFamily="34" charset="0"/>
                        </a:rPr>
                        <a:t>Ja</a:t>
                      </a:r>
                    </a:p>
                  </a:txBody>
                  <a:tcPr marL="9525" marR="9525" marT="9525"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91%</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87 %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dirty="0"/>
                        <a:t>-</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97%</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98 %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92%</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90 %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algn="ctr" fontAlgn="ctr">
                        <a:buNone/>
                      </a:pPr>
                      <a:r>
                        <a:rPr lang="sv-SE" sz="1200" b="0" i="0" u="none" strike="noStrike">
                          <a:solidFill>
                            <a:srgbClr val="000000"/>
                          </a:solidFill>
                          <a:effectLst/>
                          <a:latin typeface="Arial" panose="020B0604020202020204" pitchFamily="34" charset="0"/>
                        </a:rPr>
                        <a:t>Ibland</a:t>
                      </a:r>
                    </a:p>
                  </a:txBody>
                  <a:tcPr marL="9525" marR="9525" marT="9525"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9%</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13 %</a:t>
                      </a: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dirty="0"/>
                        <a:t>-</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3%</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2 %</a:t>
                      </a: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5%</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7 %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algn="ctr" fontAlgn="ctr">
                        <a:buNone/>
                      </a:pPr>
                      <a:r>
                        <a:rPr lang="sv-SE" sz="1200" b="0" i="0" u="none" strike="noStrike" dirty="0">
                          <a:solidFill>
                            <a:srgbClr val="000000"/>
                          </a:solidFill>
                          <a:effectLst/>
                          <a:latin typeface="Arial" panose="020B0604020202020204" pitchFamily="34" charset="0"/>
                        </a:rPr>
                        <a:t>Nej</a:t>
                      </a:r>
                    </a:p>
                  </a:txBody>
                  <a:tcPr marL="9525" marR="9525" marT="9525"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0%</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dirty="0"/>
                        <a:t>-</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0%</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3%</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3 %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Tree>
    <p:extLst>
      <p:ext uri="{BB962C8B-B14F-4D97-AF65-F5344CB8AC3E}">
        <p14:creationId xmlns:p14="http://schemas.microsoft.com/office/powerpoint/2010/main" val="28281614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078B7F-7268-EB28-399C-8BD9D584E4CC}"/>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720845DD-D580-4B39-88C5-6A2B95C72C6A}"/>
              </a:ext>
            </a:extLst>
          </p:cNvPr>
          <p:cNvSpPr>
            <a:spLocks noGrp="1"/>
          </p:cNvSpPr>
          <p:nvPr>
            <p:ph type="sldNum" sz="quarter" idx="11"/>
          </p:nvPr>
        </p:nvSpPr>
        <p:spPr/>
        <p:txBody>
          <a:bodyPr/>
          <a:lstStyle/>
          <a:p>
            <a:fld id="{35DC3D6C-A556-0D48-B15A-DD8A2D5F88FC}" type="slidenum">
              <a:rPr lang="sv-SE" smtClean="0"/>
              <a:t>28</a:t>
            </a:fld>
            <a:endParaRPr lang="sv-SE"/>
          </a:p>
        </p:txBody>
      </p:sp>
      <p:sp>
        <p:nvSpPr>
          <p:cNvPr id="7" name="TextBox 14">
            <a:extLst>
              <a:ext uri="{FF2B5EF4-FFF2-40B4-BE49-F238E27FC236}">
                <a16:creationId xmlns:a16="http://schemas.microsoft.com/office/drawing/2014/main" id="{C7A0E8DF-261C-9E95-9CF3-CF811CA27B49}"/>
              </a:ext>
            </a:extLst>
          </p:cNvPr>
          <p:cNvSpPr txBox="1"/>
          <p:nvPr/>
        </p:nvSpPr>
        <p:spPr>
          <a:xfrm>
            <a:off x="632519" y="1167401"/>
            <a:ext cx="8592444" cy="797078"/>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Om du har förslag och önskemål kring utförandet av insatsen upplever du att dessa tas tillvara på av verksamheten?</a:t>
            </a:r>
          </a:p>
        </p:txBody>
      </p:sp>
      <p:sp>
        <p:nvSpPr>
          <p:cNvPr id="11" name="textruta 10">
            <a:extLst>
              <a:ext uri="{FF2B5EF4-FFF2-40B4-BE49-F238E27FC236}">
                <a16:creationId xmlns:a16="http://schemas.microsoft.com/office/drawing/2014/main" id="{80D855A9-0A78-C4A1-690A-16FAC41C8BC5}"/>
              </a:ext>
            </a:extLst>
          </p:cNvPr>
          <p:cNvSpPr txBox="1"/>
          <p:nvPr/>
        </p:nvSpPr>
        <p:spPr>
          <a:xfrm>
            <a:off x="417600" y="6437948"/>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126</a:t>
            </a:r>
          </a:p>
        </p:txBody>
      </p:sp>
      <p:graphicFrame>
        <p:nvGraphicFramePr>
          <p:cNvPr id="2" name="Diagram 1">
            <a:extLst>
              <a:ext uri="{FF2B5EF4-FFF2-40B4-BE49-F238E27FC236}">
                <a16:creationId xmlns:a16="http://schemas.microsoft.com/office/drawing/2014/main" id="{C987A98D-2154-98DD-86DF-87331EF761C6}"/>
              </a:ext>
            </a:extLst>
          </p:cNvPr>
          <p:cNvGraphicFramePr/>
          <p:nvPr>
            <p:extLst>
              <p:ext uri="{D42A27DB-BD31-4B8C-83A1-F6EECF244321}">
                <p14:modId xmlns:p14="http://schemas.microsoft.com/office/powerpoint/2010/main" val="2431097502"/>
              </p:ext>
            </p:extLst>
          </p:nvPr>
        </p:nvGraphicFramePr>
        <p:xfrm>
          <a:off x="656778" y="2276872"/>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ruta 4">
            <a:extLst>
              <a:ext uri="{FF2B5EF4-FFF2-40B4-BE49-F238E27FC236}">
                <a16:creationId xmlns:a16="http://schemas.microsoft.com/office/drawing/2014/main" id="{998DDBB1-5204-E716-D41C-9A095ADFCCBA}"/>
              </a:ext>
            </a:extLst>
          </p:cNvPr>
          <p:cNvSpPr txBox="1"/>
          <p:nvPr/>
        </p:nvSpPr>
        <p:spPr>
          <a:xfrm>
            <a:off x="1568624" y="16679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Vårdnadshavare: Göteborg</a:t>
            </a:r>
          </a:p>
        </p:txBody>
      </p:sp>
    </p:spTree>
    <p:extLst>
      <p:ext uri="{BB962C8B-B14F-4D97-AF65-F5344CB8AC3E}">
        <p14:creationId xmlns:p14="http://schemas.microsoft.com/office/powerpoint/2010/main" val="34310720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7361FC-46CC-0EEF-AFE9-3F679AC7AB09}"/>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8762A851-AB81-D68D-097E-E6B604A8287E}"/>
              </a:ext>
            </a:extLst>
          </p:cNvPr>
          <p:cNvSpPr>
            <a:spLocks noGrp="1"/>
          </p:cNvSpPr>
          <p:nvPr>
            <p:ph type="sldNum" sz="quarter" idx="11"/>
          </p:nvPr>
        </p:nvSpPr>
        <p:spPr/>
        <p:txBody>
          <a:bodyPr/>
          <a:lstStyle/>
          <a:p>
            <a:fld id="{35DC3D6C-A556-0D48-B15A-DD8A2D5F88FC}" type="slidenum">
              <a:rPr lang="sv-SE" smtClean="0"/>
              <a:t>29</a:t>
            </a:fld>
            <a:endParaRPr lang="sv-SE"/>
          </a:p>
        </p:txBody>
      </p:sp>
      <p:sp>
        <p:nvSpPr>
          <p:cNvPr id="7" name="TextBox 14">
            <a:extLst>
              <a:ext uri="{FF2B5EF4-FFF2-40B4-BE49-F238E27FC236}">
                <a16:creationId xmlns:a16="http://schemas.microsoft.com/office/drawing/2014/main" id="{4818DD97-FDBB-D989-AD13-604132A0652E}"/>
              </a:ext>
            </a:extLst>
          </p:cNvPr>
          <p:cNvSpPr txBox="1"/>
          <p:nvPr/>
        </p:nvSpPr>
        <p:spPr>
          <a:xfrm>
            <a:off x="632519" y="1167401"/>
            <a:ext cx="8592444" cy="797078"/>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Om du har förslag och önskemål kring utförandet av insatsen upplever du att dessa tas tillvara på av verksamheten?</a:t>
            </a:r>
          </a:p>
        </p:txBody>
      </p:sp>
      <p:sp>
        <p:nvSpPr>
          <p:cNvPr id="5" name="textruta 4">
            <a:extLst>
              <a:ext uri="{FF2B5EF4-FFF2-40B4-BE49-F238E27FC236}">
                <a16:creationId xmlns:a16="http://schemas.microsoft.com/office/drawing/2014/main" id="{CDB3AA9A-65C1-8D14-F1DC-F25541C8B69F}"/>
              </a:ext>
            </a:extLst>
          </p:cNvPr>
          <p:cNvSpPr txBox="1"/>
          <p:nvPr/>
        </p:nvSpPr>
        <p:spPr>
          <a:xfrm>
            <a:off x="1568624" y="16679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Vårdnadshavare: Göteborg</a:t>
            </a:r>
          </a:p>
        </p:txBody>
      </p:sp>
      <p:graphicFrame>
        <p:nvGraphicFramePr>
          <p:cNvPr id="4" name="Tabell 10">
            <a:extLst>
              <a:ext uri="{FF2B5EF4-FFF2-40B4-BE49-F238E27FC236}">
                <a16:creationId xmlns:a16="http://schemas.microsoft.com/office/drawing/2014/main" id="{C8446E19-7850-52C3-1946-7C5106BD1DB3}"/>
              </a:ext>
            </a:extLst>
          </p:cNvPr>
          <p:cNvGraphicFramePr>
            <a:graphicFrameLocks noGrp="1"/>
          </p:cNvGraphicFramePr>
          <p:nvPr>
            <p:extLst>
              <p:ext uri="{D42A27DB-BD31-4B8C-83A1-F6EECF244321}">
                <p14:modId xmlns:p14="http://schemas.microsoft.com/office/powerpoint/2010/main" val="3990412147"/>
              </p:ext>
            </p:extLst>
          </p:nvPr>
        </p:nvGraphicFramePr>
        <p:xfrm>
          <a:off x="371143" y="2636912"/>
          <a:ext cx="9115196" cy="2379137"/>
        </p:xfrm>
        <a:graphic>
          <a:graphicData uri="http://schemas.openxmlformats.org/drawingml/2006/table">
            <a:tbl>
              <a:tblPr firstRow="1" bandRow="1">
                <a:tableStyleId>{5C22544A-7EE6-4342-B048-85BDC9FD1C3A}</a:tableStyleId>
              </a:tblPr>
              <a:tblGrid>
                <a:gridCol w="1057132">
                  <a:extLst>
                    <a:ext uri="{9D8B030D-6E8A-4147-A177-3AD203B41FA5}">
                      <a16:colId xmlns:a16="http://schemas.microsoft.com/office/drawing/2014/main" val="60862922"/>
                    </a:ext>
                  </a:extLst>
                </a:gridCol>
                <a:gridCol w="1007258">
                  <a:extLst>
                    <a:ext uri="{9D8B030D-6E8A-4147-A177-3AD203B41FA5}">
                      <a16:colId xmlns:a16="http://schemas.microsoft.com/office/drawing/2014/main" val="2223991577"/>
                    </a:ext>
                  </a:extLst>
                </a:gridCol>
                <a:gridCol w="1007258">
                  <a:extLst>
                    <a:ext uri="{9D8B030D-6E8A-4147-A177-3AD203B41FA5}">
                      <a16:colId xmlns:a16="http://schemas.microsoft.com/office/drawing/2014/main" val="3316200923"/>
                    </a:ext>
                  </a:extLst>
                </a:gridCol>
                <a:gridCol w="1007258">
                  <a:extLst>
                    <a:ext uri="{9D8B030D-6E8A-4147-A177-3AD203B41FA5}">
                      <a16:colId xmlns:a16="http://schemas.microsoft.com/office/drawing/2014/main" val="2683324575"/>
                    </a:ext>
                  </a:extLst>
                </a:gridCol>
                <a:gridCol w="1007258">
                  <a:extLst>
                    <a:ext uri="{9D8B030D-6E8A-4147-A177-3AD203B41FA5}">
                      <a16:colId xmlns:a16="http://schemas.microsoft.com/office/drawing/2014/main" val="3090419308"/>
                    </a:ext>
                  </a:extLst>
                </a:gridCol>
                <a:gridCol w="1007258">
                  <a:extLst>
                    <a:ext uri="{9D8B030D-6E8A-4147-A177-3AD203B41FA5}">
                      <a16:colId xmlns:a16="http://schemas.microsoft.com/office/drawing/2014/main" val="2412723157"/>
                    </a:ext>
                  </a:extLst>
                </a:gridCol>
                <a:gridCol w="1007258">
                  <a:extLst>
                    <a:ext uri="{9D8B030D-6E8A-4147-A177-3AD203B41FA5}">
                      <a16:colId xmlns:a16="http://schemas.microsoft.com/office/drawing/2014/main" val="1343784993"/>
                    </a:ext>
                  </a:extLst>
                </a:gridCol>
                <a:gridCol w="1007258">
                  <a:extLst>
                    <a:ext uri="{9D8B030D-6E8A-4147-A177-3AD203B41FA5}">
                      <a16:colId xmlns:a16="http://schemas.microsoft.com/office/drawing/2014/main" val="462950667"/>
                    </a:ext>
                  </a:extLst>
                </a:gridCol>
                <a:gridCol w="1007258">
                  <a:extLst>
                    <a:ext uri="{9D8B030D-6E8A-4147-A177-3AD203B41FA5}">
                      <a16:colId xmlns:a16="http://schemas.microsoft.com/office/drawing/2014/main" val="1838018747"/>
                    </a:ext>
                  </a:extLst>
                </a:gridCol>
              </a:tblGrid>
              <a:tr h="550677">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latin typeface="Arial" panose="020B0604020202020204" pitchFamily="34" charset="0"/>
                          <a:cs typeface="Arial" panose="020B0604020202020204" pitchFamily="34" charset="0"/>
                        </a:rPr>
                        <a:t>Korttidshem</a:t>
                      </a:r>
                    </a:p>
                  </a:txBody>
                  <a:tcPr anchor="b">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algn="ctr"/>
                      <a:r>
                        <a:rPr lang="sv-SE" sz="1200" b="1" dirty="0">
                          <a:solidFill>
                            <a:schemeClr val="tx1"/>
                          </a:solidFill>
                          <a:latin typeface="Arial" panose="020B0604020202020204" pitchFamily="34" charset="0"/>
                          <a:cs typeface="Arial" panose="020B0604020202020204" pitchFamily="34" charset="0"/>
                        </a:rPr>
                        <a:t>Barnboende</a:t>
                      </a:r>
                      <a:endParaRPr lang="sv-SE" sz="1200" dirty="0">
                        <a:solidFill>
                          <a:schemeClr val="tx1"/>
                        </a:solidFill>
                        <a:latin typeface="Arial" panose="020B0604020202020204" pitchFamily="34" charset="0"/>
                        <a:cs typeface="Arial" panose="020B0604020202020204" pitchFamily="34" charset="0"/>
                      </a:endParaRPr>
                    </a:p>
                  </a:txBody>
                  <a:tcPr anchor="b">
                    <a:lnL w="6350" cap="flat" cmpd="sng" algn="ctr">
                      <a:solidFill>
                        <a:schemeClr val="tx1">
                          <a:lumMod val="75000"/>
                          <a:lumOff val="25000"/>
                        </a:schemeClr>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latin typeface="Arial" panose="020B0604020202020204" pitchFamily="34" charset="0"/>
                          <a:cs typeface="Arial" panose="020B0604020202020204" pitchFamily="34" charset="0"/>
                        </a:rPr>
                        <a:t>Lägerverksamhet</a:t>
                      </a:r>
                    </a:p>
                  </a:txBody>
                  <a:tcPr anchor="b">
                    <a:lnL w="3175" cap="flat" cmpd="sng" algn="ctr">
                      <a:solidFill>
                        <a:schemeClr val="tx1">
                          <a:lumMod val="75000"/>
                          <a:lumOff val="25000"/>
                        </a:schemeClr>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6350"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latin typeface="Arial" panose="020B0604020202020204" pitchFamily="34" charset="0"/>
                          <a:cs typeface="Arial" panose="020B0604020202020204" pitchFamily="34" charset="0"/>
                        </a:rPr>
                        <a:t>Avlösarservice</a:t>
                      </a:r>
                    </a:p>
                  </a:txBody>
                  <a:tcPr anchor="b">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a:t>
                      </a:r>
                      <a:endParaRPr sz="1200" i="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33</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31</a:t>
                      </a: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30</a:t>
                      </a:r>
                    </a:p>
                  </a:txBody>
                  <a:tcPr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60</a:t>
                      </a: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62</a:t>
                      </a:r>
                    </a:p>
                  </a:txBody>
                  <a:tcPr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60</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ctr" fontAlgn="ctr">
                        <a:buNone/>
                      </a:pPr>
                      <a:r>
                        <a:rPr lang="sv-SE" sz="1200" b="0" i="0" u="none" strike="noStrike" dirty="0">
                          <a:solidFill>
                            <a:srgbClr val="000000"/>
                          </a:solidFill>
                          <a:effectLst/>
                          <a:latin typeface="Arial" panose="020B0604020202020204" pitchFamily="34" charset="0"/>
                        </a:rPr>
                        <a:t>Ja</a:t>
                      </a:r>
                    </a:p>
                  </a:txBody>
                  <a:tcPr marL="9525" marR="9525" marT="9525"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79%</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81 %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dirty="0"/>
                        <a:t>-</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80%</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82 %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56%</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60 %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algn="ctr" fontAlgn="ctr">
                        <a:buNone/>
                      </a:pPr>
                      <a:r>
                        <a:rPr lang="sv-SE" sz="1200" b="0" i="0" u="none" strike="noStrike">
                          <a:solidFill>
                            <a:srgbClr val="000000"/>
                          </a:solidFill>
                          <a:effectLst/>
                          <a:latin typeface="Arial" panose="020B0604020202020204" pitchFamily="34" charset="0"/>
                        </a:rPr>
                        <a:t>Ibland</a:t>
                      </a:r>
                    </a:p>
                  </a:txBody>
                  <a:tcPr marL="9525" marR="9525" marT="9525"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21%</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19 %</a:t>
                      </a: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dirty="0"/>
                        <a:t>-</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17%</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18 %</a:t>
                      </a: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23%</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20 %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algn="ctr" fontAlgn="ctr">
                        <a:buNone/>
                      </a:pPr>
                      <a:r>
                        <a:rPr lang="sv-SE" sz="1200" b="0" i="0" u="none" strike="noStrike" dirty="0">
                          <a:solidFill>
                            <a:srgbClr val="000000"/>
                          </a:solidFill>
                          <a:effectLst/>
                          <a:latin typeface="Arial" panose="020B0604020202020204" pitchFamily="34" charset="0"/>
                        </a:rPr>
                        <a:t>Nej</a:t>
                      </a:r>
                    </a:p>
                  </a:txBody>
                  <a:tcPr marL="9525" marR="9525" marT="9525"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0%</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dirty="0"/>
                        <a:t>-</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3%</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21%</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20 %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Tree>
    <p:extLst>
      <p:ext uri="{BB962C8B-B14F-4D97-AF65-F5344CB8AC3E}">
        <p14:creationId xmlns:p14="http://schemas.microsoft.com/office/powerpoint/2010/main" val="9023621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a:xfrm>
            <a:off x="2792760" y="6356352"/>
            <a:ext cx="2228850" cy="365125"/>
          </a:xfrm>
        </p:spPr>
        <p:txBody>
          <a:bodyPr/>
          <a:lstStyle/>
          <a:p>
            <a:fld id="{35DC3D6C-A556-0D48-B15A-DD8A2D5F88FC}" type="slidenum">
              <a:rPr lang="sv-SE">
                <a:latin typeface="Calibri" panose="020F0502020204030204" pitchFamily="34" charset="0"/>
                <a:ea typeface="Arial" charset="0"/>
                <a:cs typeface="Calibri" panose="020F0502020204030204" pitchFamily="34" charset="0"/>
              </a:rPr>
              <a:t>3</a:t>
            </a:fld>
            <a:endParaRPr lang="sv-SE" dirty="0">
              <a:latin typeface="Calibri" panose="020F0502020204030204" pitchFamily="34" charset="0"/>
              <a:ea typeface="Arial" charset="0"/>
              <a:cs typeface="Calibri" panose="020F0502020204030204" pitchFamily="34" charset="0"/>
            </a:endParaRPr>
          </a:p>
        </p:txBody>
      </p:sp>
      <p:sp>
        <p:nvSpPr>
          <p:cNvPr id="14" name="Underrubrik 2">
            <a:extLst>
              <a:ext uri="{FF2B5EF4-FFF2-40B4-BE49-F238E27FC236}">
                <a16:creationId xmlns:a16="http://schemas.microsoft.com/office/drawing/2014/main" id="{6D56AB0C-0A4B-2644-B50E-B80033FCA911}"/>
              </a:ext>
            </a:extLst>
          </p:cNvPr>
          <p:cNvSpPr txBox="1">
            <a:spLocks/>
          </p:cNvSpPr>
          <p:nvPr/>
        </p:nvSpPr>
        <p:spPr bwMode="auto">
          <a:xfrm>
            <a:off x="354373" y="620688"/>
            <a:ext cx="4845287" cy="40277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000" b="1" kern="0" dirty="0" err="1">
                <a:solidFill>
                  <a:srgbClr val="231F20"/>
                </a:solidFill>
                <a:latin typeface="Arial Black" charset="0"/>
                <a:ea typeface="Arial Black" charset="0"/>
                <a:cs typeface="Arial Black" charset="0"/>
              </a:rPr>
              <a:t>Resultatredovisning</a:t>
            </a:r>
          </a:p>
        </p:txBody>
      </p:sp>
      <p:sp>
        <p:nvSpPr>
          <p:cNvPr id="15" name="Underrubrik 2">
            <a:extLst>
              <a:ext uri="{FF2B5EF4-FFF2-40B4-BE49-F238E27FC236}">
                <a16:creationId xmlns:a16="http://schemas.microsoft.com/office/drawing/2014/main" id="{459EFE21-D83E-044F-B937-352583A84C9A}"/>
              </a:ext>
            </a:extLst>
          </p:cNvPr>
          <p:cNvSpPr txBox="1">
            <a:spLocks/>
          </p:cNvSpPr>
          <p:nvPr/>
        </p:nvSpPr>
        <p:spPr bwMode="auto">
          <a:xfrm>
            <a:off x="354372" y="1023466"/>
            <a:ext cx="7910996" cy="174093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pPr lvl="0">
              <a:defRPr/>
            </a:pPr>
            <a:r>
              <a:rPr lang="sv-SE" sz="1100" dirty="0">
                <a:solidFill>
                  <a:schemeClr val="tx1"/>
                </a:solidFill>
              </a:rPr>
              <a:t>I beräkningen av resultaten exkluderas svarsalternativen ”vet inte/vill inte svara” så att resultatet summerar till hundra procent utan alternativen ”vet inte/vill inte svara”. För att visa hur stor andel som svarat ”vet inte/vill inte svara” på en fråga, redovisas även den informationen i en separat tabell. </a:t>
            </a:r>
          </a:p>
          <a:p>
            <a:pPr lvl="0">
              <a:defRPr/>
            </a:pPr>
            <a:endParaRPr lang="sv-SE" sz="1100" strike="sngStrike" dirty="0">
              <a:solidFill>
                <a:srgbClr val="231F20"/>
              </a:solidFill>
            </a:endParaRPr>
          </a:p>
          <a:p>
            <a:pPr lvl="0">
              <a:defRPr/>
            </a:pPr>
            <a:r>
              <a:rPr lang="sv-SE" sz="1100" dirty="0">
                <a:solidFill>
                  <a:srgbClr val="231F20"/>
                </a:solidFill>
              </a:rPr>
              <a:t>Resultat visas inte för frågor med färre än fem svar.</a:t>
            </a:r>
          </a:p>
        </p:txBody>
      </p:sp>
      <p:sp>
        <p:nvSpPr>
          <p:cNvPr id="16" name="Underrubrik 2">
            <a:extLst>
              <a:ext uri="{FF2B5EF4-FFF2-40B4-BE49-F238E27FC236}">
                <a16:creationId xmlns:a16="http://schemas.microsoft.com/office/drawing/2014/main" id="{0EFE40A3-130D-FB46-8C49-C10A1DEC7338}"/>
              </a:ext>
            </a:extLst>
          </p:cNvPr>
          <p:cNvSpPr txBox="1">
            <a:spLocks/>
          </p:cNvSpPr>
          <p:nvPr/>
        </p:nvSpPr>
        <p:spPr bwMode="auto">
          <a:xfrm>
            <a:off x="354372" y="2204864"/>
            <a:ext cx="4845287" cy="40277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000" b="1" kern="0" dirty="0">
                <a:solidFill>
                  <a:srgbClr val="231F20"/>
                </a:solidFill>
                <a:latin typeface="Arial Black" charset="0"/>
                <a:ea typeface="Arial Black" charset="0"/>
                <a:cs typeface="Arial Black" charset="0"/>
              </a:rPr>
              <a:t>Avrundningar</a:t>
            </a:r>
          </a:p>
        </p:txBody>
      </p:sp>
      <p:sp>
        <p:nvSpPr>
          <p:cNvPr id="17" name="Underrubrik 2">
            <a:extLst>
              <a:ext uri="{FF2B5EF4-FFF2-40B4-BE49-F238E27FC236}">
                <a16:creationId xmlns:a16="http://schemas.microsoft.com/office/drawing/2014/main" id="{EC10A896-A126-2644-8D7C-E5F8BE2AD397}"/>
              </a:ext>
            </a:extLst>
          </p:cNvPr>
          <p:cNvSpPr txBox="1">
            <a:spLocks/>
          </p:cNvSpPr>
          <p:nvPr/>
        </p:nvSpPr>
        <p:spPr bwMode="auto">
          <a:xfrm>
            <a:off x="354374" y="2608110"/>
            <a:ext cx="7910995" cy="81451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pPr lvl="0">
              <a:defRPr/>
            </a:pPr>
            <a:r>
              <a:rPr lang="sv-SE" sz="1100" dirty="0">
                <a:solidFill>
                  <a:srgbClr val="231F20"/>
                </a:solidFill>
              </a:rPr>
              <a:t>När ni tar del av resultatet är det viktigt att känna till att det förekommer avrundningar i redovisningen. Det kan göra att det framstår som att resultatet summerar till något mer eller mindre än 100 procent för en fråga, även om så inte är fallet. Om exempelvis 50,5 procent svarat ett alternativ, och 49,5 svarat ett annat, innebär avrundningarna att det kommer att redovisas som 51 respektive 50 procent. Detta är dock inget fel, utan en effekt av avrundningar. </a:t>
            </a:r>
          </a:p>
        </p:txBody>
      </p:sp>
      <p:sp>
        <p:nvSpPr>
          <p:cNvPr id="19" name="Underrubrik 2">
            <a:extLst>
              <a:ext uri="{FF2B5EF4-FFF2-40B4-BE49-F238E27FC236}">
                <a16:creationId xmlns:a16="http://schemas.microsoft.com/office/drawing/2014/main" id="{CB21CD15-2982-604C-A32F-0DA61C15F7C1}"/>
              </a:ext>
            </a:extLst>
          </p:cNvPr>
          <p:cNvSpPr txBox="1">
            <a:spLocks/>
          </p:cNvSpPr>
          <p:nvPr/>
        </p:nvSpPr>
        <p:spPr bwMode="auto">
          <a:xfrm>
            <a:off x="354371" y="3624485"/>
            <a:ext cx="4845287" cy="40277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000" b="1" kern="0" dirty="0">
                <a:solidFill>
                  <a:srgbClr val="231F20"/>
                </a:solidFill>
                <a:latin typeface="Arial Black" charset="0"/>
                <a:ea typeface="Arial Black" charset="0"/>
                <a:cs typeface="Arial Black" charset="0"/>
              </a:rPr>
              <a:t>Redovisning av kön</a:t>
            </a:r>
          </a:p>
        </p:txBody>
      </p:sp>
      <p:sp>
        <p:nvSpPr>
          <p:cNvPr id="20" name="Underrubrik 2">
            <a:extLst>
              <a:ext uri="{FF2B5EF4-FFF2-40B4-BE49-F238E27FC236}">
                <a16:creationId xmlns:a16="http://schemas.microsoft.com/office/drawing/2014/main" id="{BDCB92F0-F6AA-6144-9C4C-65FDBBC41DAE}"/>
              </a:ext>
            </a:extLst>
          </p:cNvPr>
          <p:cNvSpPr txBox="1">
            <a:spLocks/>
          </p:cNvSpPr>
          <p:nvPr/>
        </p:nvSpPr>
        <p:spPr bwMode="auto">
          <a:xfrm>
            <a:off x="354371" y="4027263"/>
            <a:ext cx="7354444" cy="9248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pPr lvl="0">
              <a:defRPr/>
            </a:pPr>
            <a:r>
              <a:rPr lang="sv-SE" sz="1100" dirty="0">
                <a:solidFill>
                  <a:srgbClr val="231F20"/>
                </a:solidFill>
              </a:rPr>
              <a:t>Av anonymitetsskäl redovisas resultat uppdelat på kön om det finns minst fem svar från såväl män som kvinnor. Om könsuppdelade resultat saknas i en rapport, beror det på att det inte finns tillräckligt många svar i någon av grupperna. För att ytterligare värna om anonymiteten, anges inte antalet svar vid redovisningar uppdelade på kön, utan endast andelar. </a:t>
            </a:r>
          </a:p>
        </p:txBody>
      </p:sp>
      <p:sp>
        <p:nvSpPr>
          <p:cNvPr id="3" name="textruta 2">
            <a:extLst>
              <a:ext uri="{FF2B5EF4-FFF2-40B4-BE49-F238E27FC236}">
                <a16:creationId xmlns:a16="http://schemas.microsoft.com/office/drawing/2014/main" id="{CF554BDF-127E-330C-8CEB-430B820C1473}"/>
              </a:ext>
            </a:extLst>
          </p:cNvPr>
          <p:cNvSpPr txBox="1"/>
          <p:nvPr/>
        </p:nvSpPr>
        <p:spPr>
          <a:xfrm>
            <a:off x="1568624" y="16679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Vårdnadshavare: Göteborg</a:t>
            </a:r>
          </a:p>
        </p:txBody>
      </p:sp>
    </p:spTree>
    <p:extLst>
      <p:ext uri="{BB962C8B-B14F-4D97-AF65-F5344CB8AC3E}">
        <p14:creationId xmlns:p14="http://schemas.microsoft.com/office/powerpoint/2010/main" val="7186029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914165-A5D0-E640-A569-732766ACA430}"/>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6755DC6-4C92-9D29-1B6D-5D1D1ACB4969}"/>
              </a:ext>
            </a:extLst>
          </p:cNvPr>
          <p:cNvSpPr>
            <a:spLocks noGrp="1"/>
          </p:cNvSpPr>
          <p:nvPr>
            <p:ph type="sldNum" sz="quarter" idx="11"/>
          </p:nvPr>
        </p:nvSpPr>
        <p:spPr/>
        <p:txBody>
          <a:bodyPr/>
          <a:lstStyle/>
          <a:p>
            <a:fld id="{35DC3D6C-A556-0D48-B15A-DD8A2D5F88FC}" type="slidenum">
              <a:rPr lang="sv-SE" smtClean="0"/>
              <a:t>30</a:t>
            </a:fld>
            <a:endParaRPr lang="sv-SE"/>
          </a:p>
        </p:txBody>
      </p:sp>
      <p:sp>
        <p:nvSpPr>
          <p:cNvPr id="7" name="TextBox 14">
            <a:extLst>
              <a:ext uri="{FF2B5EF4-FFF2-40B4-BE49-F238E27FC236}">
                <a16:creationId xmlns:a16="http://schemas.microsoft.com/office/drawing/2014/main" id="{7B99C8D8-7AA1-22BD-AECE-DA29A7C688FE}"/>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Känner du dig trygg med personalen?</a:t>
            </a:r>
          </a:p>
        </p:txBody>
      </p:sp>
      <p:sp>
        <p:nvSpPr>
          <p:cNvPr id="11" name="textruta 10">
            <a:extLst>
              <a:ext uri="{FF2B5EF4-FFF2-40B4-BE49-F238E27FC236}">
                <a16:creationId xmlns:a16="http://schemas.microsoft.com/office/drawing/2014/main" id="{AABBE1FA-7C69-6995-6B04-C84421CEA298}"/>
              </a:ext>
            </a:extLst>
          </p:cNvPr>
          <p:cNvSpPr txBox="1"/>
          <p:nvPr/>
        </p:nvSpPr>
        <p:spPr>
          <a:xfrm>
            <a:off x="417600" y="6437948"/>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131</a:t>
            </a:r>
          </a:p>
        </p:txBody>
      </p:sp>
      <p:graphicFrame>
        <p:nvGraphicFramePr>
          <p:cNvPr id="2" name="Diagram 1">
            <a:extLst>
              <a:ext uri="{FF2B5EF4-FFF2-40B4-BE49-F238E27FC236}">
                <a16:creationId xmlns:a16="http://schemas.microsoft.com/office/drawing/2014/main" id="{68B79394-5418-9F7C-A01A-AC7216C6015A}"/>
              </a:ext>
            </a:extLst>
          </p:cNvPr>
          <p:cNvGraphicFramePr/>
          <p:nvPr>
            <p:extLst>
              <p:ext uri="{D42A27DB-BD31-4B8C-83A1-F6EECF244321}">
                <p14:modId xmlns:p14="http://schemas.microsoft.com/office/powerpoint/2010/main" val="915736959"/>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ruta 4">
            <a:extLst>
              <a:ext uri="{FF2B5EF4-FFF2-40B4-BE49-F238E27FC236}">
                <a16:creationId xmlns:a16="http://schemas.microsoft.com/office/drawing/2014/main" id="{3FE889B1-8335-AAD9-8B34-7941F2641F9C}"/>
              </a:ext>
            </a:extLst>
          </p:cNvPr>
          <p:cNvSpPr txBox="1"/>
          <p:nvPr/>
        </p:nvSpPr>
        <p:spPr>
          <a:xfrm>
            <a:off x="1568624" y="16679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Vårdnadshavare: Göteborg</a:t>
            </a:r>
          </a:p>
        </p:txBody>
      </p:sp>
    </p:spTree>
    <p:extLst>
      <p:ext uri="{BB962C8B-B14F-4D97-AF65-F5344CB8AC3E}">
        <p14:creationId xmlns:p14="http://schemas.microsoft.com/office/powerpoint/2010/main" val="26335271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74904C-CDD3-BE1D-389E-D861B763B193}"/>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3FDB20FC-0CF7-DFC4-2ACB-544C77FFCEBA}"/>
              </a:ext>
            </a:extLst>
          </p:cNvPr>
          <p:cNvSpPr>
            <a:spLocks noGrp="1"/>
          </p:cNvSpPr>
          <p:nvPr>
            <p:ph type="sldNum" sz="quarter" idx="11"/>
          </p:nvPr>
        </p:nvSpPr>
        <p:spPr/>
        <p:txBody>
          <a:bodyPr/>
          <a:lstStyle/>
          <a:p>
            <a:fld id="{35DC3D6C-A556-0D48-B15A-DD8A2D5F88FC}" type="slidenum">
              <a:rPr lang="sv-SE" smtClean="0"/>
              <a:t>31</a:t>
            </a:fld>
            <a:endParaRPr lang="sv-SE"/>
          </a:p>
        </p:txBody>
      </p:sp>
      <p:sp>
        <p:nvSpPr>
          <p:cNvPr id="7" name="TextBox 14">
            <a:extLst>
              <a:ext uri="{FF2B5EF4-FFF2-40B4-BE49-F238E27FC236}">
                <a16:creationId xmlns:a16="http://schemas.microsoft.com/office/drawing/2014/main" id="{E9797BAF-1015-94BA-4EF3-9DAE81393FAE}"/>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Känner du dig trygg med personalen</a:t>
            </a:r>
          </a:p>
        </p:txBody>
      </p:sp>
      <p:sp>
        <p:nvSpPr>
          <p:cNvPr id="5" name="textruta 4">
            <a:extLst>
              <a:ext uri="{FF2B5EF4-FFF2-40B4-BE49-F238E27FC236}">
                <a16:creationId xmlns:a16="http://schemas.microsoft.com/office/drawing/2014/main" id="{25E0F92A-2428-C81A-4CBE-A1C7B50868F1}"/>
              </a:ext>
            </a:extLst>
          </p:cNvPr>
          <p:cNvSpPr txBox="1"/>
          <p:nvPr/>
        </p:nvSpPr>
        <p:spPr>
          <a:xfrm>
            <a:off x="1568624" y="16679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Vårdnadshavare: Göteborg</a:t>
            </a:r>
          </a:p>
        </p:txBody>
      </p:sp>
      <p:graphicFrame>
        <p:nvGraphicFramePr>
          <p:cNvPr id="4" name="Tabell 10">
            <a:extLst>
              <a:ext uri="{FF2B5EF4-FFF2-40B4-BE49-F238E27FC236}">
                <a16:creationId xmlns:a16="http://schemas.microsoft.com/office/drawing/2014/main" id="{3A056CCB-7947-8537-971A-5BF5D1E42C3C}"/>
              </a:ext>
            </a:extLst>
          </p:cNvPr>
          <p:cNvGraphicFramePr>
            <a:graphicFrameLocks noGrp="1"/>
          </p:cNvGraphicFramePr>
          <p:nvPr>
            <p:extLst>
              <p:ext uri="{D42A27DB-BD31-4B8C-83A1-F6EECF244321}">
                <p14:modId xmlns:p14="http://schemas.microsoft.com/office/powerpoint/2010/main" val="931863303"/>
              </p:ext>
            </p:extLst>
          </p:nvPr>
        </p:nvGraphicFramePr>
        <p:xfrm>
          <a:off x="395402" y="2564904"/>
          <a:ext cx="9115196" cy="2379137"/>
        </p:xfrm>
        <a:graphic>
          <a:graphicData uri="http://schemas.openxmlformats.org/drawingml/2006/table">
            <a:tbl>
              <a:tblPr firstRow="1" bandRow="1">
                <a:tableStyleId>{5C22544A-7EE6-4342-B048-85BDC9FD1C3A}</a:tableStyleId>
              </a:tblPr>
              <a:tblGrid>
                <a:gridCol w="1057132">
                  <a:extLst>
                    <a:ext uri="{9D8B030D-6E8A-4147-A177-3AD203B41FA5}">
                      <a16:colId xmlns:a16="http://schemas.microsoft.com/office/drawing/2014/main" val="60862922"/>
                    </a:ext>
                  </a:extLst>
                </a:gridCol>
                <a:gridCol w="1007258">
                  <a:extLst>
                    <a:ext uri="{9D8B030D-6E8A-4147-A177-3AD203B41FA5}">
                      <a16:colId xmlns:a16="http://schemas.microsoft.com/office/drawing/2014/main" val="2223991577"/>
                    </a:ext>
                  </a:extLst>
                </a:gridCol>
                <a:gridCol w="1007258">
                  <a:extLst>
                    <a:ext uri="{9D8B030D-6E8A-4147-A177-3AD203B41FA5}">
                      <a16:colId xmlns:a16="http://schemas.microsoft.com/office/drawing/2014/main" val="3316200923"/>
                    </a:ext>
                  </a:extLst>
                </a:gridCol>
                <a:gridCol w="1007258">
                  <a:extLst>
                    <a:ext uri="{9D8B030D-6E8A-4147-A177-3AD203B41FA5}">
                      <a16:colId xmlns:a16="http://schemas.microsoft.com/office/drawing/2014/main" val="2683324575"/>
                    </a:ext>
                  </a:extLst>
                </a:gridCol>
                <a:gridCol w="1007258">
                  <a:extLst>
                    <a:ext uri="{9D8B030D-6E8A-4147-A177-3AD203B41FA5}">
                      <a16:colId xmlns:a16="http://schemas.microsoft.com/office/drawing/2014/main" val="3090419308"/>
                    </a:ext>
                  </a:extLst>
                </a:gridCol>
                <a:gridCol w="1007258">
                  <a:extLst>
                    <a:ext uri="{9D8B030D-6E8A-4147-A177-3AD203B41FA5}">
                      <a16:colId xmlns:a16="http://schemas.microsoft.com/office/drawing/2014/main" val="2412723157"/>
                    </a:ext>
                  </a:extLst>
                </a:gridCol>
                <a:gridCol w="1007258">
                  <a:extLst>
                    <a:ext uri="{9D8B030D-6E8A-4147-A177-3AD203B41FA5}">
                      <a16:colId xmlns:a16="http://schemas.microsoft.com/office/drawing/2014/main" val="1343784993"/>
                    </a:ext>
                  </a:extLst>
                </a:gridCol>
                <a:gridCol w="1007258">
                  <a:extLst>
                    <a:ext uri="{9D8B030D-6E8A-4147-A177-3AD203B41FA5}">
                      <a16:colId xmlns:a16="http://schemas.microsoft.com/office/drawing/2014/main" val="462950667"/>
                    </a:ext>
                  </a:extLst>
                </a:gridCol>
                <a:gridCol w="1007258">
                  <a:extLst>
                    <a:ext uri="{9D8B030D-6E8A-4147-A177-3AD203B41FA5}">
                      <a16:colId xmlns:a16="http://schemas.microsoft.com/office/drawing/2014/main" val="1838018747"/>
                    </a:ext>
                  </a:extLst>
                </a:gridCol>
              </a:tblGrid>
              <a:tr h="550677">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latin typeface="Arial" panose="020B0604020202020204" pitchFamily="34" charset="0"/>
                          <a:cs typeface="Arial" panose="020B0604020202020204" pitchFamily="34" charset="0"/>
                        </a:rPr>
                        <a:t>Korttidshem</a:t>
                      </a:r>
                    </a:p>
                  </a:txBody>
                  <a:tcPr anchor="b">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algn="ctr"/>
                      <a:r>
                        <a:rPr lang="sv-SE" sz="1200" b="1" dirty="0">
                          <a:solidFill>
                            <a:schemeClr val="tx1"/>
                          </a:solidFill>
                          <a:latin typeface="Arial" panose="020B0604020202020204" pitchFamily="34" charset="0"/>
                          <a:cs typeface="Arial" panose="020B0604020202020204" pitchFamily="34" charset="0"/>
                        </a:rPr>
                        <a:t>Barnboende</a:t>
                      </a:r>
                      <a:endParaRPr lang="sv-SE" sz="1200" dirty="0">
                        <a:solidFill>
                          <a:schemeClr val="tx1"/>
                        </a:solidFill>
                        <a:latin typeface="Arial" panose="020B0604020202020204" pitchFamily="34" charset="0"/>
                        <a:cs typeface="Arial" panose="020B0604020202020204" pitchFamily="34" charset="0"/>
                      </a:endParaRPr>
                    </a:p>
                  </a:txBody>
                  <a:tcPr anchor="b">
                    <a:lnL w="6350" cap="flat" cmpd="sng" algn="ctr">
                      <a:solidFill>
                        <a:schemeClr val="tx1">
                          <a:lumMod val="75000"/>
                          <a:lumOff val="25000"/>
                        </a:schemeClr>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latin typeface="Arial" panose="020B0604020202020204" pitchFamily="34" charset="0"/>
                          <a:cs typeface="Arial" panose="020B0604020202020204" pitchFamily="34" charset="0"/>
                        </a:rPr>
                        <a:t>Lägerverksamhet</a:t>
                      </a:r>
                    </a:p>
                  </a:txBody>
                  <a:tcPr anchor="b">
                    <a:lnL w="3175" cap="flat" cmpd="sng" algn="ctr">
                      <a:solidFill>
                        <a:schemeClr val="tx1">
                          <a:lumMod val="75000"/>
                          <a:lumOff val="25000"/>
                        </a:schemeClr>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6350"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latin typeface="Arial" panose="020B0604020202020204" pitchFamily="34" charset="0"/>
                          <a:cs typeface="Arial" panose="020B0604020202020204" pitchFamily="34" charset="0"/>
                        </a:rPr>
                        <a:t>Avlösarservice</a:t>
                      </a:r>
                    </a:p>
                  </a:txBody>
                  <a:tcPr anchor="b">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a:t>
                      </a:r>
                      <a:endParaRPr sz="1200" i="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35</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31</a:t>
                      </a: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31</a:t>
                      </a:r>
                    </a:p>
                  </a:txBody>
                  <a:tcPr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61</a:t>
                      </a: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64</a:t>
                      </a:r>
                    </a:p>
                  </a:txBody>
                  <a:tcPr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60</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ctr" fontAlgn="ctr">
                        <a:buNone/>
                      </a:pPr>
                      <a:r>
                        <a:rPr lang="sv-SE" sz="1200" b="0" i="0" u="none" strike="noStrike" dirty="0">
                          <a:solidFill>
                            <a:srgbClr val="000000"/>
                          </a:solidFill>
                          <a:effectLst/>
                          <a:latin typeface="Arial" panose="020B0604020202020204" pitchFamily="34" charset="0"/>
                        </a:rPr>
                        <a:t>Ja</a:t>
                      </a:r>
                    </a:p>
                  </a:txBody>
                  <a:tcPr marL="9525" marR="9525" marT="9525"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83%</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84 %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dirty="0"/>
                        <a:t>-</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97%</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97 %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83%</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83 %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algn="ctr" fontAlgn="ctr">
                        <a:buNone/>
                      </a:pPr>
                      <a:r>
                        <a:rPr lang="sv-SE" sz="1200" b="0" i="0" u="none" strike="noStrike">
                          <a:solidFill>
                            <a:srgbClr val="000000"/>
                          </a:solidFill>
                          <a:effectLst/>
                          <a:latin typeface="Arial" panose="020B0604020202020204" pitchFamily="34" charset="0"/>
                        </a:rPr>
                        <a:t>Ibland</a:t>
                      </a:r>
                    </a:p>
                  </a:txBody>
                  <a:tcPr marL="9525" marR="9525" marT="9525"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14%</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16 %</a:t>
                      </a: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dirty="0"/>
                        <a:t>-</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3%</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3 %</a:t>
                      </a: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11%</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8 %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algn="ctr" fontAlgn="ctr">
                        <a:buNone/>
                      </a:pPr>
                      <a:r>
                        <a:rPr lang="sv-SE" sz="1200" b="0" i="0" u="none" strike="noStrike" dirty="0">
                          <a:solidFill>
                            <a:srgbClr val="000000"/>
                          </a:solidFill>
                          <a:effectLst/>
                          <a:latin typeface="Arial" panose="020B0604020202020204" pitchFamily="34" charset="0"/>
                        </a:rPr>
                        <a:t>Nej</a:t>
                      </a:r>
                    </a:p>
                  </a:txBody>
                  <a:tcPr marL="9525" marR="9525" marT="9525"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3%</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dirty="0"/>
                        <a:t>-</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0%</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6%</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8 %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Tree>
    <p:extLst>
      <p:ext uri="{BB962C8B-B14F-4D97-AF65-F5344CB8AC3E}">
        <p14:creationId xmlns:p14="http://schemas.microsoft.com/office/powerpoint/2010/main" val="195362039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B26522-28A4-3610-5C41-FF4ACB7D87ED}"/>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F2F7254E-A064-6B5D-EF62-63A886F390AA}"/>
              </a:ext>
            </a:extLst>
          </p:cNvPr>
          <p:cNvSpPr>
            <a:spLocks noGrp="1"/>
          </p:cNvSpPr>
          <p:nvPr>
            <p:ph type="sldNum" sz="quarter" idx="11"/>
          </p:nvPr>
        </p:nvSpPr>
        <p:spPr/>
        <p:txBody>
          <a:bodyPr/>
          <a:lstStyle/>
          <a:p>
            <a:fld id="{35DC3D6C-A556-0D48-B15A-DD8A2D5F88FC}" type="slidenum">
              <a:rPr lang="sv-SE" smtClean="0"/>
              <a:t>32</a:t>
            </a:fld>
            <a:endParaRPr lang="sv-SE"/>
          </a:p>
        </p:txBody>
      </p:sp>
      <p:sp>
        <p:nvSpPr>
          <p:cNvPr id="7" name="TextBox 14">
            <a:extLst>
              <a:ext uri="{FF2B5EF4-FFF2-40B4-BE49-F238E27FC236}">
                <a16:creationId xmlns:a16="http://schemas.microsoft.com/office/drawing/2014/main" id="{B163DDFD-2A2B-3A2D-70F0-5FFFA1C66E1D}"/>
              </a:ext>
            </a:extLst>
          </p:cNvPr>
          <p:cNvSpPr txBox="1"/>
          <p:nvPr/>
        </p:nvSpPr>
        <p:spPr>
          <a:xfrm>
            <a:off x="632519" y="1167401"/>
            <a:ext cx="8592444" cy="797078"/>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Vet du vem du som vårdnadshavare ska prata med om något inte är bra?</a:t>
            </a:r>
          </a:p>
        </p:txBody>
      </p:sp>
      <p:sp>
        <p:nvSpPr>
          <p:cNvPr id="11" name="textruta 10">
            <a:extLst>
              <a:ext uri="{FF2B5EF4-FFF2-40B4-BE49-F238E27FC236}">
                <a16:creationId xmlns:a16="http://schemas.microsoft.com/office/drawing/2014/main" id="{4401C794-9949-5690-4B4D-982EFCC05005}"/>
              </a:ext>
            </a:extLst>
          </p:cNvPr>
          <p:cNvSpPr txBox="1"/>
          <p:nvPr/>
        </p:nvSpPr>
        <p:spPr>
          <a:xfrm>
            <a:off x="417600" y="6437948"/>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131</a:t>
            </a:r>
          </a:p>
        </p:txBody>
      </p:sp>
      <p:graphicFrame>
        <p:nvGraphicFramePr>
          <p:cNvPr id="2" name="Diagram 1">
            <a:extLst>
              <a:ext uri="{FF2B5EF4-FFF2-40B4-BE49-F238E27FC236}">
                <a16:creationId xmlns:a16="http://schemas.microsoft.com/office/drawing/2014/main" id="{8747A57D-1DCA-7A69-3AF6-88712828D030}"/>
              </a:ext>
            </a:extLst>
          </p:cNvPr>
          <p:cNvGraphicFramePr/>
          <p:nvPr>
            <p:extLst>
              <p:ext uri="{D42A27DB-BD31-4B8C-83A1-F6EECF244321}">
                <p14:modId xmlns:p14="http://schemas.microsoft.com/office/powerpoint/2010/main" val="1344783741"/>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ruta 4">
            <a:extLst>
              <a:ext uri="{FF2B5EF4-FFF2-40B4-BE49-F238E27FC236}">
                <a16:creationId xmlns:a16="http://schemas.microsoft.com/office/drawing/2014/main" id="{81C78ACF-084A-AC3A-057C-A7ADA9C4E9CF}"/>
              </a:ext>
            </a:extLst>
          </p:cNvPr>
          <p:cNvSpPr txBox="1"/>
          <p:nvPr/>
        </p:nvSpPr>
        <p:spPr>
          <a:xfrm>
            <a:off x="1568624" y="16679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Vårdnadshavare: Göteborg</a:t>
            </a:r>
          </a:p>
        </p:txBody>
      </p:sp>
    </p:spTree>
    <p:extLst>
      <p:ext uri="{BB962C8B-B14F-4D97-AF65-F5344CB8AC3E}">
        <p14:creationId xmlns:p14="http://schemas.microsoft.com/office/powerpoint/2010/main" val="71345410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992E1E-AE3B-9E1C-0507-76B645CED17F}"/>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353F9AD1-3EC6-5B2A-CDEA-85CF9D73FF7F}"/>
              </a:ext>
            </a:extLst>
          </p:cNvPr>
          <p:cNvSpPr>
            <a:spLocks noGrp="1"/>
          </p:cNvSpPr>
          <p:nvPr>
            <p:ph type="sldNum" sz="quarter" idx="11"/>
          </p:nvPr>
        </p:nvSpPr>
        <p:spPr/>
        <p:txBody>
          <a:bodyPr/>
          <a:lstStyle/>
          <a:p>
            <a:fld id="{35DC3D6C-A556-0D48-B15A-DD8A2D5F88FC}" type="slidenum">
              <a:rPr lang="sv-SE" smtClean="0"/>
              <a:t>33</a:t>
            </a:fld>
            <a:endParaRPr lang="sv-SE"/>
          </a:p>
        </p:txBody>
      </p:sp>
      <p:sp>
        <p:nvSpPr>
          <p:cNvPr id="7" name="TextBox 14">
            <a:extLst>
              <a:ext uri="{FF2B5EF4-FFF2-40B4-BE49-F238E27FC236}">
                <a16:creationId xmlns:a16="http://schemas.microsoft.com/office/drawing/2014/main" id="{427F079D-C6DE-8248-D376-B9CB4C5F22DF}"/>
              </a:ext>
            </a:extLst>
          </p:cNvPr>
          <p:cNvSpPr txBox="1"/>
          <p:nvPr/>
        </p:nvSpPr>
        <p:spPr>
          <a:xfrm>
            <a:off x="632519" y="1167401"/>
            <a:ext cx="8592444" cy="797078"/>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Vet du vem du som vårdnadshavare ska prata med om något inte är bra?</a:t>
            </a:r>
          </a:p>
        </p:txBody>
      </p:sp>
      <p:sp>
        <p:nvSpPr>
          <p:cNvPr id="5" name="textruta 4">
            <a:extLst>
              <a:ext uri="{FF2B5EF4-FFF2-40B4-BE49-F238E27FC236}">
                <a16:creationId xmlns:a16="http://schemas.microsoft.com/office/drawing/2014/main" id="{A30F9BDF-C219-E10E-D8F5-2C851E8C9A22}"/>
              </a:ext>
            </a:extLst>
          </p:cNvPr>
          <p:cNvSpPr txBox="1"/>
          <p:nvPr/>
        </p:nvSpPr>
        <p:spPr>
          <a:xfrm>
            <a:off x="1568624" y="16679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Vårdnadshavare: Göteborg</a:t>
            </a:r>
          </a:p>
        </p:txBody>
      </p:sp>
      <p:graphicFrame>
        <p:nvGraphicFramePr>
          <p:cNvPr id="4" name="Tabell 10">
            <a:extLst>
              <a:ext uri="{FF2B5EF4-FFF2-40B4-BE49-F238E27FC236}">
                <a16:creationId xmlns:a16="http://schemas.microsoft.com/office/drawing/2014/main" id="{6D07CFBA-3D58-D399-A34A-7569AD282925}"/>
              </a:ext>
            </a:extLst>
          </p:cNvPr>
          <p:cNvGraphicFramePr>
            <a:graphicFrameLocks noGrp="1"/>
          </p:cNvGraphicFramePr>
          <p:nvPr>
            <p:extLst>
              <p:ext uri="{D42A27DB-BD31-4B8C-83A1-F6EECF244321}">
                <p14:modId xmlns:p14="http://schemas.microsoft.com/office/powerpoint/2010/main" val="3673263006"/>
              </p:ext>
            </p:extLst>
          </p:nvPr>
        </p:nvGraphicFramePr>
        <p:xfrm>
          <a:off x="395402" y="2636912"/>
          <a:ext cx="9115196" cy="2013377"/>
        </p:xfrm>
        <a:graphic>
          <a:graphicData uri="http://schemas.openxmlformats.org/drawingml/2006/table">
            <a:tbl>
              <a:tblPr firstRow="1" bandRow="1">
                <a:tableStyleId>{5C22544A-7EE6-4342-B048-85BDC9FD1C3A}</a:tableStyleId>
              </a:tblPr>
              <a:tblGrid>
                <a:gridCol w="1057132">
                  <a:extLst>
                    <a:ext uri="{9D8B030D-6E8A-4147-A177-3AD203B41FA5}">
                      <a16:colId xmlns:a16="http://schemas.microsoft.com/office/drawing/2014/main" val="60862922"/>
                    </a:ext>
                  </a:extLst>
                </a:gridCol>
                <a:gridCol w="1007258">
                  <a:extLst>
                    <a:ext uri="{9D8B030D-6E8A-4147-A177-3AD203B41FA5}">
                      <a16:colId xmlns:a16="http://schemas.microsoft.com/office/drawing/2014/main" val="2223991577"/>
                    </a:ext>
                  </a:extLst>
                </a:gridCol>
                <a:gridCol w="1007258">
                  <a:extLst>
                    <a:ext uri="{9D8B030D-6E8A-4147-A177-3AD203B41FA5}">
                      <a16:colId xmlns:a16="http://schemas.microsoft.com/office/drawing/2014/main" val="3316200923"/>
                    </a:ext>
                  </a:extLst>
                </a:gridCol>
                <a:gridCol w="1007258">
                  <a:extLst>
                    <a:ext uri="{9D8B030D-6E8A-4147-A177-3AD203B41FA5}">
                      <a16:colId xmlns:a16="http://schemas.microsoft.com/office/drawing/2014/main" val="2683324575"/>
                    </a:ext>
                  </a:extLst>
                </a:gridCol>
                <a:gridCol w="1007258">
                  <a:extLst>
                    <a:ext uri="{9D8B030D-6E8A-4147-A177-3AD203B41FA5}">
                      <a16:colId xmlns:a16="http://schemas.microsoft.com/office/drawing/2014/main" val="3090419308"/>
                    </a:ext>
                  </a:extLst>
                </a:gridCol>
                <a:gridCol w="1007258">
                  <a:extLst>
                    <a:ext uri="{9D8B030D-6E8A-4147-A177-3AD203B41FA5}">
                      <a16:colId xmlns:a16="http://schemas.microsoft.com/office/drawing/2014/main" val="2412723157"/>
                    </a:ext>
                  </a:extLst>
                </a:gridCol>
                <a:gridCol w="1007258">
                  <a:extLst>
                    <a:ext uri="{9D8B030D-6E8A-4147-A177-3AD203B41FA5}">
                      <a16:colId xmlns:a16="http://schemas.microsoft.com/office/drawing/2014/main" val="1343784993"/>
                    </a:ext>
                  </a:extLst>
                </a:gridCol>
                <a:gridCol w="1007258">
                  <a:extLst>
                    <a:ext uri="{9D8B030D-6E8A-4147-A177-3AD203B41FA5}">
                      <a16:colId xmlns:a16="http://schemas.microsoft.com/office/drawing/2014/main" val="462950667"/>
                    </a:ext>
                  </a:extLst>
                </a:gridCol>
                <a:gridCol w="1007258">
                  <a:extLst>
                    <a:ext uri="{9D8B030D-6E8A-4147-A177-3AD203B41FA5}">
                      <a16:colId xmlns:a16="http://schemas.microsoft.com/office/drawing/2014/main" val="1838018747"/>
                    </a:ext>
                  </a:extLst>
                </a:gridCol>
              </a:tblGrid>
              <a:tr h="550677">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latin typeface="Arial" panose="020B0604020202020204" pitchFamily="34" charset="0"/>
                          <a:cs typeface="Arial" panose="020B0604020202020204" pitchFamily="34" charset="0"/>
                        </a:rPr>
                        <a:t>Korttidshem</a:t>
                      </a:r>
                    </a:p>
                  </a:txBody>
                  <a:tcPr anchor="b">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algn="ctr"/>
                      <a:r>
                        <a:rPr lang="sv-SE" sz="1200" b="1" dirty="0">
                          <a:solidFill>
                            <a:schemeClr val="tx1"/>
                          </a:solidFill>
                          <a:latin typeface="Arial" panose="020B0604020202020204" pitchFamily="34" charset="0"/>
                          <a:cs typeface="Arial" panose="020B0604020202020204" pitchFamily="34" charset="0"/>
                        </a:rPr>
                        <a:t>Barnboende</a:t>
                      </a:r>
                      <a:endParaRPr lang="sv-SE" sz="1200" dirty="0">
                        <a:solidFill>
                          <a:schemeClr val="tx1"/>
                        </a:solidFill>
                        <a:latin typeface="Arial" panose="020B0604020202020204" pitchFamily="34" charset="0"/>
                        <a:cs typeface="Arial" panose="020B0604020202020204" pitchFamily="34" charset="0"/>
                      </a:endParaRPr>
                    </a:p>
                  </a:txBody>
                  <a:tcPr anchor="b">
                    <a:lnL w="6350" cap="flat" cmpd="sng" algn="ctr">
                      <a:solidFill>
                        <a:schemeClr val="tx1">
                          <a:lumMod val="75000"/>
                          <a:lumOff val="25000"/>
                        </a:schemeClr>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latin typeface="Arial" panose="020B0604020202020204" pitchFamily="34" charset="0"/>
                          <a:cs typeface="Arial" panose="020B0604020202020204" pitchFamily="34" charset="0"/>
                        </a:rPr>
                        <a:t>Lägerverksamhet</a:t>
                      </a:r>
                    </a:p>
                  </a:txBody>
                  <a:tcPr anchor="b">
                    <a:lnL w="3175" cap="flat" cmpd="sng" algn="ctr">
                      <a:solidFill>
                        <a:schemeClr val="tx1">
                          <a:lumMod val="75000"/>
                          <a:lumOff val="25000"/>
                        </a:schemeClr>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6350"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latin typeface="Arial" panose="020B0604020202020204" pitchFamily="34" charset="0"/>
                          <a:cs typeface="Arial" panose="020B0604020202020204" pitchFamily="34" charset="0"/>
                        </a:rPr>
                        <a:t>Avlösarservice</a:t>
                      </a:r>
                    </a:p>
                  </a:txBody>
                  <a:tcPr anchor="b">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a:t>
                      </a:r>
                      <a:endParaRPr sz="1200" i="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35</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31</a:t>
                      </a: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31</a:t>
                      </a:r>
                    </a:p>
                  </a:txBody>
                  <a:tcPr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62</a:t>
                      </a: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64</a:t>
                      </a:r>
                    </a:p>
                  </a:txBody>
                  <a:tcPr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60</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ctr" fontAlgn="ctr">
                        <a:buNone/>
                      </a:pPr>
                      <a:r>
                        <a:rPr lang="sv-SE" sz="1200" b="0" i="0" u="none" strike="noStrike" dirty="0">
                          <a:solidFill>
                            <a:srgbClr val="000000"/>
                          </a:solidFill>
                          <a:effectLst/>
                          <a:latin typeface="Arial" panose="020B0604020202020204" pitchFamily="34" charset="0"/>
                        </a:rPr>
                        <a:t>Ja</a:t>
                      </a:r>
                    </a:p>
                  </a:txBody>
                  <a:tcPr marL="9525" marR="9525" marT="9525"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100%</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84 %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dirty="0"/>
                        <a:t>-</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94%</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97 %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84%</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80 %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algn="ctr" fontAlgn="ctr">
                        <a:buNone/>
                      </a:pPr>
                      <a:r>
                        <a:rPr lang="sv-SE" sz="1200" b="0" i="0" u="none" strike="noStrike" dirty="0">
                          <a:solidFill>
                            <a:srgbClr val="000000"/>
                          </a:solidFill>
                          <a:effectLst/>
                          <a:latin typeface="Arial" panose="020B0604020202020204" pitchFamily="34" charset="0"/>
                        </a:rPr>
                        <a:t>Nej</a:t>
                      </a:r>
                    </a:p>
                  </a:txBody>
                  <a:tcPr marL="9525" marR="9525" marT="9525"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0%</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16 %</a:t>
                      </a: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dirty="0"/>
                        <a:t>-</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6%</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3 %</a:t>
                      </a: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16%</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20 %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Tree>
    <p:extLst>
      <p:ext uri="{BB962C8B-B14F-4D97-AF65-F5344CB8AC3E}">
        <p14:creationId xmlns:p14="http://schemas.microsoft.com/office/powerpoint/2010/main" val="383759669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A4CAD9-75A4-6296-72CE-67FFB93EB63F}"/>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74FAE68F-EDB8-192D-A83D-3C28391E373A}"/>
              </a:ext>
            </a:extLst>
          </p:cNvPr>
          <p:cNvSpPr>
            <a:spLocks noGrp="1"/>
          </p:cNvSpPr>
          <p:nvPr>
            <p:ph type="sldNum" sz="quarter" idx="11"/>
          </p:nvPr>
        </p:nvSpPr>
        <p:spPr/>
        <p:txBody>
          <a:bodyPr/>
          <a:lstStyle/>
          <a:p>
            <a:fld id="{35DC3D6C-A556-0D48-B15A-DD8A2D5F88FC}" type="slidenum">
              <a:rPr lang="sv-SE" smtClean="0"/>
              <a:t>34</a:t>
            </a:fld>
            <a:endParaRPr lang="sv-SE"/>
          </a:p>
        </p:txBody>
      </p:sp>
      <p:sp>
        <p:nvSpPr>
          <p:cNvPr id="7" name="TextBox 14">
            <a:extLst>
              <a:ext uri="{FF2B5EF4-FFF2-40B4-BE49-F238E27FC236}">
                <a16:creationId xmlns:a16="http://schemas.microsoft.com/office/drawing/2014/main" id="{834BC67E-9C36-8DA5-57A9-519CB1FF9BD1}"/>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Hur nöjd är du som helhet?</a:t>
            </a:r>
          </a:p>
        </p:txBody>
      </p:sp>
      <p:sp>
        <p:nvSpPr>
          <p:cNvPr id="11" name="textruta 10">
            <a:extLst>
              <a:ext uri="{FF2B5EF4-FFF2-40B4-BE49-F238E27FC236}">
                <a16:creationId xmlns:a16="http://schemas.microsoft.com/office/drawing/2014/main" id="{CDB0CBCE-3C8F-A625-48D1-29DF60A48858}"/>
              </a:ext>
            </a:extLst>
          </p:cNvPr>
          <p:cNvSpPr txBox="1"/>
          <p:nvPr/>
        </p:nvSpPr>
        <p:spPr>
          <a:xfrm>
            <a:off x="417600" y="6437948"/>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exkl. Vet inte: 131</a:t>
            </a:r>
          </a:p>
        </p:txBody>
      </p:sp>
      <p:graphicFrame>
        <p:nvGraphicFramePr>
          <p:cNvPr id="2" name="Diagram 1">
            <a:extLst>
              <a:ext uri="{FF2B5EF4-FFF2-40B4-BE49-F238E27FC236}">
                <a16:creationId xmlns:a16="http://schemas.microsoft.com/office/drawing/2014/main" id="{2C2EFC6D-7031-8028-CFA4-F8C7F8947EB6}"/>
              </a:ext>
            </a:extLst>
          </p:cNvPr>
          <p:cNvGraphicFramePr/>
          <p:nvPr>
            <p:extLst>
              <p:ext uri="{D42A27DB-BD31-4B8C-83A1-F6EECF244321}">
                <p14:modId xmlns:p14="http://schemas.microsoft.com/office/powerpoint/2010/main" val="4197138876"/>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Tabell 7">
            <a:extLst>
              <a:ext uri="{FF2B5EF4-FFF2-40B4-BE49-F238E27FC236}">
                <a16:creationId xmlns:a16="http://schemas.microsoft.com/office/drawing/2014/main" id="{B56E8727-BCE3-82B6-40BF-7EA4489513DF}"/>
              </a:ext>
            </a:extLst>
          </p:cNvPr>
          <p:cNvGraphicFramePr>
            <a:graphicFrameLocks noGrp="1"/>
          </p:cNvGraphicFramePr>
          <p:nvPr>
            <p:extLst>
              <p:ext uri="{D42A27DB-BD31-4B8C-83A1-F6EECF244321}">
                <p14:modId xmlns:p14="http://schemas.microsoft.com/office/powerpoint/2010/main" val="3260452447"/>
              </p:ext>
            </p:extLst>
          </p:nvPr>
        </p:nvGraphicFramePr>
        <p:xfrm>
          <a:off x="656779" y="5243888"/>
          <a:ext cx="8592442" cy="548640"/>
        </p:xfrm>
        <a:graphic>
          <a:graphicData uri="http://schemas.openxmlformats.org/drawingml/2006/table">
            <a:tbl>
              <a:tblPr firstRow="1" bandRow="1">
                <a:tableStyleId>{5C22544A-7EE6-4342-B048-85BDC9FD1C3A}</a:tableStyleId>
              </a:tblPr>
              <a:tblGrid>
                <a:gridCol w="2283433">
                  <a:extLst>
                    <a:ext uri="{9D8B030D-6E8A-4147-A177-3AD203B41FA5}">
                      <a16:colId xmlns:a16="http://schemas.microsoft.com/office/drawing/2014/main" val="60862922"/>
                    </a:ext>
                  </a:extLst>
                </a:gridCol>
                <a:gridCol w="6309009">
                  <a:extLst>
                    <a:ext uri="{9D8B030D-6E8A-4147-A177-3AD203B41FA5}">
                      <a16:colId xmlns:a16="http://schemas.microsoft.com/office/drawing/2014/main" val="2951074660"/>
                    </a:ext>
                  </a:extLst>
                </a:gridCol>
              </a:tblGrid>
              <a:tr h="185328">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dirty="0">
                          <a:solidFill>
                            <a:schemeClr val="tx1"/>
                          </a:solidFill>
                          <a:latin typeface="Arial" panose="020B0604020202020204" pitchFamily="34" charset="0"/>
                          <a:cs typeface="Arial" panose="020B0604020202020204" pitchFamily="34" charset="0"/>
                        </a:rPr>
                        <a:t>Antal</a:t>
                      </a:r>
                      <a:endParaRPr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164736">
                <a:tc>
                  <a:txBody>
                    <a:bodyPr/>
                    <a:lstStyle/>
                    <a:p>
                      <a:pPr algn="l"/>
                      <a:r>
                        <a:rPr lang="sv-SE" sz="1200" dirty="0">
                          <a:solidFill>
                            <a:schemeClr val="tx1"/>
                          </a:solidFill>
                          <a:latin typeface="Arial" panose="020B0604020202020204" pitchFamily="34" charset="0"/>
                          <a:cs typeface="Arial" panose="020B0604020202020204" pitchFamily="34" charset="0"/>
                        </a:rPr>
                        <a:t>Vet inte</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1</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bl>
          </a:graphicData>
        </a:graphic>
      </p:graphicFrame>
      <p:sp>
        <p:nvSpPr>
          <p:cNvPr id="5" name="textruta 4">
            <a:extLst>
              <a:ext uri="{FF2B5EF4-FFF2-40B4-BE49-F238E27FC236}">
                <a16:creationId xmlns:a16="http://schemas.microsoft.com/office/drawing/2014/main" id="{0A59C6E0-8A18-0FFF-C601-8C6996D0AFE4}"/>
              </a:ext>
            </a:extLst>
          </p:cNvPr>
          <p:cNvSpPr txBox="1"/>
          <p:nvPr/>
        </p:nvSpPr>
        <p:spPr>
          <a:xfrm>
            <a:off x="1568624" y="16679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Vårdnadshavare: Göteborg</a:t>
            </a:r>
          </a:p>
        </p:txBody>
      </p:sp>
    </p:spTree>
    <p:extLst>
      <p:ext uri="{BB962C8B-B14F-4D97-AF65-F5344CB8AC3E}">
        <p14:creationId xmlns:p14="http://schemas.microsoft.com/office/powerpoint/2010/main" val="78532593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9D2100-900F-6579-5DC1-03A2E5088B9E}"/>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9F01064A-60E9-B7F1-8599-4DC096E16CE6}"/>
              </a:ext>
            </a:extLst>
          </p:cNvPr>
          <p:cNvSpPr>
            <a:spLocks noGrp="1"/>
          </p:cNvSpPr>
          <p:nvPr>
            <p:ph type="sldNum" sz="quarter" idx="11"/>
          </p:nvPr>
        </p:nvSpPr>
        <p:spPr/>
        <p:txBody>
          <a:bodyPr/>
          <a:lstStyle/>
          <a:p>
            <a:fld id="{35DC3D6C-A556-0D48-B15A-DD8A2D5F88FC}" type="slidenum">
              <a:rPr lang="sv-SE" smtClean="0"/>
              <a:t>35</a:t>
            </a:fld>
            <a:endParaRPr lang="sv-SE" dirty="0"/>
          </a:p>
        </p:txBody>
      </p:sp>
      <p:sp>
        <p:nvSpPr>
          <p:cNvPr id="7" name="TextBox 14">
            <a:extLst>
              <a:ext uri="{FF2B5EF4-FFF2-40B4-BE49-F238E27FC236}">
                <a16:creationId xmlns:a16="http://schemas.microsoft.com/office/drawing/2014/main" id="{98A2827A-B8FB-458E-D538-D79ACD82F9B3}"/>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Hur nöjd är du som helhet?</a:t>
            </a:r>
          </a:p>
        </p:txBody>
      </p:sp>
      <p:sp>
        <p:nvSpPr>
          <p:cNvPr id="5" name="textruta 4">
            <a:extLst>
              <a:ext uri="{FF2B5EF4-FFF2-40B4-BE49-F238E27FC236}">
                <a16:creationId xmlns:a16="http://schemas.microsoft.com/office/drawing/2014/main" id="{0DF971BA-9E1D-25EB-B4C8-A422A2313326}"/>
              </a:ext>
            </a:extLst>
          </p:cNvPr>
          <p:cNvSpPr txBox="1"/>
          <p:nvPr/>
        </p:nvSpPr>
        <p:spPr>
          <a:xfrm>
            <a:off x="1568624" y="16679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Vårdnadshavare: Göteborg</a:t>
            </a:r>
          </a:p>
        </p:txBody>
      </p:sp>
      <p:graphicFrame>
        <p:nvGraphicFramePr>
          <p:cNvPr id="4" name="Tabell 10">
            <a:extLst>
              <a:ext uri="{FF2B5EF4-FFF2-40B4-BE49-F238E27FC236}">
                <a16:creationId xmlns:a16="http://schemas.microsoft.com/office/drawing/2014/main" id="{8099CE8A-7C34-AE87-8C88-12C0A1CD9130}"/>
              </a:ext>
            </a:extLst>
          </p:cNvPr>
          <p:cNvGraphicFramePr>
            <a:graphicFrameLocks noGrp="1"/>
          </p:cNvGraphicFramePr>
          <p:nvPr>
            <p:extLst>
              <p:ext uri="{D42A27DB-BD31-4B8C-83A1-F6EECF244321}">
                <p14:modId xmlns:p14="http://schemas.microsoft.com/office/powerpoint/2010/main" val="2316489433"/>
              </p:ext>
            </p:extLst>
          </p:nvPr>
        </p:nvGraphicFramePr>
        <p:xfrm>
          <a:off x="200472" y="2031302"/>
          <a:ext cx="9115196" cy="3659297"/>
        </p:xfrm>
        <a:graphic>
          <a:graphicData uri="http://schemas.openxmlformats.org/drawingml/2006/table">
            <a:tbl>
              <a:tblPr firstRow="1" bandRow="1">
                <a:tableStyleId>{5C22544A-7EE6-4342-B048-85BDC9FD1C3A}</a:tableStyleId>
              </a:tblPr>
              <a:tblGrid>
                <a:gridCol w="1057132">
                  <a:extLst>
                    <a:ext uri="{9D8B030D-6E8A-4147-A177-3AD203B41FA5}">
                      <a16:colId xmlns:a16="http://schemas.microsoft.com/office/drawing/2014/main" val="60862922"/>
                    </a:ext>
                  </a:extLst>
                </a:gridCol>
                <a:gridCol w="1007258">
                  <a:extLst>
                    <a:ext uri="{9D8B030D-6E8A-4147-A177-3AD203B41FA5}">
                      <a16:colId xmlns:a16="http://schemas.microsoft.com/office/drawing/2014/main" val="2223991577"/>
                    </a:ext>
                  </a:extLst>
                </a:gridCol>
                <a:gridCol w="1007258">
                  <a:extLst>
                    <a:ext uri="{9D8B030D-6E8A-4147-A177-3AD203B41FA5}">
                      <a16:colId xmlns:a16="http://schemas.microsoft.com/office/drawing/2014/main" val="3316200923"/>
                    </a:ext>
                  </a:extLst>
                </a:gridCol>
                <a:gridCol w="1007258">
                  <a:extLst>
                    <a:ext uri="{9D8B030D-6E8A-4147-A177-3AD203B41FA5}">
                      <a16:colId xmlns:a16="http://schemas.microsoft.com/office/drawing/2014/main" val="2683324575"/>
                    </a:ext>
                  </a:extLst>
                </a:gridCol>
                <a:gridCol w="1007258">
                  <a:extLst>
                    <a:ext uri="{9D8B030D-6E8A-4147-A177-3AD203B41FA5}">
                      <a16:colId xmlns:a16="http://schemas.microsoft.com/office/drawing/2014/main" val="3090419308"/>
                    </a:ext>
                  </a:extLst>
                </a:gridCol>
                <a:gridCol w="1007258">
                  <a:extLst>
                    <a:ext uri="{9D8B030D-6E8A-4147-A177-3AD203B41FA5}">
                      <a16:colId xmlns:a16="http://schemas.microsoft.com/office/drawing/2014/main" val="2412723157"/>
                    </a:ext>
                  </a:extLst>
                </a:gridCol>
                <a:gridCol w="1007258">
                  <a:extLst>
                    <a:ext uri="{9D8B030D-6E8A-4147-A177-3AD203B41FA5}">
                      <a16:colId xmlns:a16="http://schemas.microsoft.com/office/drawing/2014/main" val="1343784993"/>
                    </a:ext>
                  </a:extLst>
                </a:gridCol>
                <a:gridCol w="1007258">
                  <a:extLst>
                    <a:ext uri="{9D8B030D-6E8A-4147-A177-3AD203B41FA5}">
                      <a16:colId xmlns:a16="http://schemas.microsoft.com/office/drawing/2014/main" val="462950667"/>
                    </a:ext>
                  </a:extLst>
                </a:gridCol>
                <a:gridCol w="1007258">
                  <a:extLst>
                    <a:ext uri="{9D8B030D-6E8A-4147-A177-3AD203B41FA5}">
                      <a16:colId xmlns:a16="http://schemas.microsoft.com/office/drawing/2014/main" val="1838018747"/>
                    </a:ext>
                  </a:extLst>
                </a:gridCol>
              </a:tblGrid>
              <a:tr h="550677">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latin typeface="Arial" panose="020B0604020202020204" pitchFamily="34" charset="0"/>
                          <a:cs typeface="Arial" panose="020B0604020202020204" pitchFamily="34" charset="0"/>
                        </a:rPr>
                        <a:t>Korttidshem</a:t>
                      </a:r>
                    </a:p>
                  </a:txBody>
                  <a:tcPr anchor="b">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algn="ctr"/>
                      <a:r>
                        <a:rPr lang="sv-SE" sz="1200" b="1" dirty="0">
                          <a:solidFill>
                            <a:schemeClr val="tx1"/>
                          </a:solidFill>
                          <a:latin typeface="Arial" panose="020B0604020202020204" pitchFamily="34" charset="0"/>
                          <a:cs typeface="Arial" panose="020B0604020202020204" pitchFamily="34" charset="0"/>
                        </a:rPr>
                        <a:t>Barnboende</a:t>
                      </a:r>
                      <a:endParaRPr lang="sv-SE" sz="1200" dirty="0">
                        <a:solidFill>
                          <a:schemeClr val="tx1"/>
                        </a:solidFill>
                        <a:latin typeface="Arial" panose="020B0604020202020204" pitchFamily="34" charset="0"/>
                        <a:cs typeface="Arial" panose="020B0604020202020204" pitchFamily="34" charset="0"/>
                      </a:endParaRPr>
                    </a:p>
                  </a:txBody>
                  <a:tcPr anchor="b">
                    <a:lnL w="6350" cap="flat" cmpd="sng" algn="ctr">
                      <a:solidFill>
                        <a:schemeClr val="tx1">
                          <a:lumMod val="75000"/>
                          <a:lumOff val="25000"/>
                        </a:schemeClr>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latin typeface="Arial" panose="020B0604020202020204" pitchFamily="34" charset="0"/>
                          <a:cs typeface="Arial" panose="020B0604020202020204" pitchFamily="34" charset="0"/>
                        </a:rPr>
                        <a:t>Lägerverksamhet</a:t>
                      </a:r>
                    </a:p>
                  </a:txBody>
                  <a:tcPr anchor="b">
                    <a:lnL w="3175" cap="flat" cmpd="sng" algn="ctr">
                      <a:solidFill>
                        <a:schemeClr val="tx1">
                          <a:lumMod val="75000"/>
                          <a:lumOff val="25000"/>
                        </a:schemeClr>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6350"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latin typeface="Arial" panose="020B0604020202020204" pitchFamily="34" charset="0"/>
                          <a:cs typeface="Arial" panose="020B0604020202020204" pitchFamily="34" charset="0"/>
                        </a:rPr>
                        <a:t>Avlösarservice</a:t>
                      </a:r>
                    </a:p>
                  </a:txBody>
                  <a:tcPr anchor="b">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 exkl. Vet inte</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35</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31</a:t>
                      </a: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31</a:t>
                      </a:r>
                    </a:p>
                  </a:txBody>
                  <a:tcPr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62</a:t>
                      </a: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64</a:t>
                      </a:r>
                    </a:p>
                  </a:txBody>
                  <a:tcPr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57</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ctr" fontAlgn="ctr">
                        <a:buNone/>
                      </a:pPr>
                      <a:r>
                        <a:rPr lang="sv-SE" sz="1200" b="0" i="0" u="none" strike="noStrike" dirty="0">
                          <a:solidFill>
                            <a:srgbClr val="000000"/>
                          </a:solidFill>
                          <a:effectLst/>
                          <a:latin typeface="Arial" panose="020B0604020202020204" pitchFamily="34" charset="0"/>
                        </a:rPr>
                        <a:t>Inte nöjd 1</a:t>
                      </a:r>
                    </a:p>
                  </a:txBody>
                  <a:tcPr marL="9525" marR="9525" marT="9525"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3%</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61 %</a:t>
                      </a: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dirty="0"/>
                        <a:t>-</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dirty="0"/>
                        <a:t>-</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0%</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82 %</a:t>
                      </a: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6%</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54 %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algn="ctr" fontAlgn="ctr">
                        <a:buNone/>
                      </a:pPr>
                      <a:r>
                        <a:rPr lang="sv-SE" sz="1200" b="0" i="0" u="none" strike="noStrike" dirty="0">
                          <a:solidFill>
                            <a:srgbClr val="000000"/>
                          </a:solidFill>
                          <a:effectLst/>
                          <a:latin typeface="Arial" panose="020B0604020202020204" pitchFamily="34" charset="0"/>
                        </a:rPr>
                        <a:t>2</a:t>
                      </a:r>
                    </a:p>
                  </a:txBody>
                  <a:tcPr marL="9525" marR="9525" marT="9525"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a:solidFill>
                            <a:srgbClr val="000000"/>
                          </a:solidFill>
                          <a:effectLst/>
                          <a:latin typeface="Arial" panose="020B0604020202020204" pitchFamily="34" charset="0"/>
                        </a:rPr>
                        <a:t>0%</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19 %</a:t>
                      </a: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dirty="0"/>
                        <a:t>-</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dirty="0"/>
                        <a:t>-</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0%</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18 %</a:t>
                      </a: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5%</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12 %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0798630"/>
                  </a:ext>
                </a:extLst>
              </a:tr>
              <a:tr h="259200">
                <a:tc>
                  <a:txBody>
                    <a:bodyPr/>
                    <a:lstStyle/>
                    <a:p>
                      <a:pPr algn="ctr" fontAlgn="ctr">
                        <a:buNone/>
                      </a:pPr>
                      <a:r>
                        <a:rPr lang="sv-SE" sz="1200" b="0" i="0" u="none" strike="noStrike">
                          <a:solidFill>
                            <a:srgbClr val="000000"/>
                          </a:solidFill>
                          <a:effectLst/>
                          <a:latin typeface="Arial" panose="020B0604020202020204" pitchFamily="34" charset="0"/>
                        </a:rPr>
                        <a:t>3</a:t>
                      </a:r>
                    </a:p>
                  </a:txBody>
                  <a:tcPr marL="9525" marR="9525" marT="9525"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17%</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13 %</a:t>
                      </a: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dirty="0"/>
                        <a:t>-</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dirty="0"/>
                        <a:t>-</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3%</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16%</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18 %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algn="ctr" fontAlgn="ctr">
                        <a:buNone/>
                      </a:pPr>
                      <a:r>
                        <a:rPr lang="sv-SE" sz="1200" b="0" i="0" u="none" strike="noStrike" dirty="0">
                          <a:solidFill>
                            <a:srgbClr val="000000"/>
                          </a:solidFill>
                          <a:effectLst/>
                          <a:latin typeface="Arial" panose="020B0604020202020204" pitchFamily="34" charset="0"/>
                        </a:rPr>
                        <a:t>4</a:t>
                      </a:r>
                    </a:p>
                  </a:txBody>
                  <a:tcPr marL="9525" marR="9525" marT="9525"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14%</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6 %</a:t>
                      </a: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dirty="0"/>
                        <a:t>-</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dirty="0"/>
                        <a:t>-</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19%</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27%</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4 %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r h="259200">
                <a:tc>
                  <a:txBody>
                    <a:bodyPr/>
                    <a:lstStyle/>
                    <a:p>
                      <a:pPr algn="ctr" fontAlgn="ctr">
                        <a:buNone/>
                      </a:pPr>
                      <a:r>
                        <a:rPr lang="sv-SE" sz="1200" b="0" i="0" u="none" strike="noStrike" dirty="0">
                          <a:solidFill>
                            <a:srgbClr val="000000"/>
                          </a:solidFill>
                          <a:effectLst/>
                          <a:latin typeface="Arial" panose="020B0604020202020204" pitchFamily="34" charset="0"/>
                        </a:rPr>
                        <a:t>Mycket nöjd 5</a:t>
                      </a:r>
                    </a:p>
                  </a:txBody>
                  <a:tcPr marL="9525" marR="9525" marT="9525"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66%</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dirty="0"/>
                        <a:t>-</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dirty="0"/>
                        <a:t>-</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77%</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47%</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12 %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658553"/>
                  </a:ext>
                </a:extLst>
              </a:tr>
              <a:tr h="259200">
                <a:tc>
                  <a:txBody>
                    <a:bodyPr/>
                    <a:lstStyle/>
                    <a:p>
                      <a:pPr algn="ctr" fontAlgn="ctr">
                        <a:buNone/>
                      </a:pPr>
                      <a:r>
                        <a:rPr lang="sv-SE" sz="1200" b="0" i="0" u="none" strike="noStrike" dirty="0">
                          <a:solidFill>
                            <a:srgbClr val="000000"/>
                          </a:solidFill>
                          <a:effectLst/>
                          <a:latin typeface="Arial" panose="020B0604020202020204" pitchFamily="34" charset="0"/>
                        </a:rPr>
                        <a:t>Vet inte</a:t>
                      </a:r>
                    </a:p>
                  </a:txBody>
                  <a:tcPr marL="9525" marR="9525" marT="9525"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0</a:t>
                      </a: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dirty="0"/>
                        <a:t>-</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dirty="0"/>
                        <a:t>-</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a:t>
                      </a:r>
                    </a:p>
                  </a:txBody>
                  <a:tcPr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0</a:t>
                      </a: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a:t>
                      </a:r>
                    </a:p>
                  </a:txBody>
                  <a:tcPr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89036151"/>
                  </a:ext>
                </a:extLst>
              </a:tr>
            </a:tbl>
          </a:graphicData>
        </a:graphic>
      </p:graphicFrame>
    </p:spTree>
    <p:extLst>
      <p:ext uri="{BB962C8B-B14F-4D97-AF65-F5344CB8AC3E}">
        <p14:creationId xmlns:p14="http://schemas.microsoft.com/office/powerpoint/2010/main" val="30929938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Underrubrik 2">
            <a:extLst>
              <a:ext uri="{FF2B5EF4-FFF2-40B4-BE49-F238E27FC236}">
                <a16:creationId xmlns:a16="http://schemas.microsoft.com/office/drawing/2014/main" id="{CB932938-7F2C-AD41-B3E8-1A5FCD69D078}"/>
              </a:ext>
            </a:extLst>
          </p:cNvPr>
          <p:cNvSpPr txBox="1">
            <a:spLocks/>
          </p:cNvSpPr>
          <p:nvPr/>
        </p:nvSpPr>
        <p:spPr bwMode="auto">
          <a:xfrm>
            <a:off x="3224808" y="3245135"/>
            <a:ext cx="8248508" cy="36772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fontScale="92500" lnSpcReduction="20000"/>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400" b="1" kern="0" noProof="1">
                <a:solidFill>
                  <a:srgbClr val="231F20"/>
                </a:solidFill>
                <a:latin typeface="Arial Black" charset="0"/>
                <a:ea typeface="Arial Black" charset="0"/>
                <a:cs typeface="Arial Black" charset="0"/>
              </a:rPr>
              <a:t>Resultat</a:t>
            </a:r>
            <a:endParaRPr lang="sv-SE" sz="2400" b="1" kern="0" dirty="0">
              <a:solidFill>
                <a:srgbClr val="231F20"/>
              </a:solidFill>
              <a:latin typeface="Arial Black" charset="0"/>
              <a:ea typeface="Arial Black" charset="0"/>
              <a:cs typeface="Arial Black" charset="0"/>
            </a:endParaRPr>
          </a:p>
        </p:txBody>
      </p:sp>
      <p:sp>
        <p:nvSpPr>
          <p:cNvPr id="3" name="Rektangel 2">
            <a:extLst>
              <a:ext uri="{FF2B5EF4-FFF2-40B4-BE49-F238E27FC236}">
                <a16:creationId xmlns:a16="http://schemas.microsoft.com/office/drawing/2014/main" id="{B14EF3C3-B03D-5239-EEB0-A5A325EFB70E}"/>
              </a:ext>
            </a:extLst>
          </p:cNvPr>
          <p:cNvSpPr/>
          <p:nvPr/>
        </p:nvSpPr>
        <p:spPr>
          <a:xfrm>
            <a:off x="0" y="372"/>
            <a:ext cx="2792760" cy="6858000"/>
          </a:xfrm>
          <a:prstGeom prst="rect">
            <a:avLst/>
          </a:prstGeom>
          <a:solidFill>
            <a:srgbClr val="0071A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1966908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5</a:t>
            </a:fld>
            <a:endParaRPr lang="sv-SE"/>
          </a:p>
        </p:txBody>
      </p:sp>
      <p:graphicFrame>
        <p:nvGraphicFramePr>
          <p:cNvPr id="12" name="Diagram 11">
            <a:extLst>
              <a:ext uri="{FF2B5EF4-FFF2-40B4-BE49-F238E27FC236}">
                <a16:creationId xmlns:a16="http://schemas.microsoft.com/office/drawing/2014/main" id="{57C6086D-7765-D44F-9FA6-97251620B7B6}"/>
              </a:ext>
            </a:extLst>
          </p:cNvPr>
          <p:cNvGraphicFramePr/>
          <p:nvPr>
            <p:extLst>
              <p:ext uri="{D42A27DB-BD31-4B8C-83A1-F6EECF244321}">
                <p14:modId xmlns:p14="http://schemas.microsoft.com/office/powerpoint/2010/main" val="3700872756"/>
              </p:ext>
            </p:extLst>
          </p:nvPr>
        </p:nvGraphicFramePr>
        <p:xfrm>
          <a:off x="656778" y="1988841"/>
          <a:ext cx="8592443" cy="3565960"/>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Är du...? Resultat för 2025</a:t>
            </a:r>
          </a:p>
        </p:txBody>
      </p:sp>
      <p:graphicFrame>
        <p:nvGraphicFramePr>
          <p:cNvPr id="8" name="Tabell 7">
            <a:extLst>
              <a:ext uri="{FF2B5EF4-FFF2-40B4-BE49-F238E27FC236}">
                <a16:creationId xmlns:a16="http://schemas.microsoft.com/office/drawing/2014/main" id="{27F29E5E-82EE-A74C-A1A1-2094F35FC24B}"/>
              </a:ext>
            </a:extLst>
          </p:cNvPr>
          <p:cNvGraphicFramePr>
            <a:graphicFrameLocks noGrp="1"/>
          </p:cNvGraphicFramePr>
          <p:nvPr>
            <p:extLst>
              <p:ext uri="{D42A27DB-BD31-4B8C-83A1-F6EECF244321}">
                <p14:modId xmlns:p14="http://schemas.microsoft.com/office/powerpoint/2010/main" val="3582231092"/>
              </p:ext>
            </p:extLst>
          </p:nvPr>
        </p:nvGraphicFramePr>
        <p:xfrm>
          <a:off x="653342" y="5554800"/>
          <a:ext cx="8592444" cy="579808"/>
        </p:xfrm>
        <a:graphic>
          <a:graphicData uri="http://schemas.openxmlformats.org/drawingml/2006/table">
            <a:tbl>
              <a:tblPr firstRow="1" bandRow="1">
                <a:tableStyleId>{5C22544A-7EE6-4342-B048-85BDC9FD1C3A}</a:tableStyleId>
              </a:tblPr>
              <a:tblGrid>
                <a:gridCol w="2283434">
                  <a:extLst>
                    <a:ext uri="{9D8B030D-6E8A-4147-A177-3AD203B41FA5}">
                      <a16:colId xmlns:a16="http://schemas.microsoft.com/office/drawing/2014/main" val="60862922"/>
                    </a:ext>
                  </a:extLst>
                </a:gridCol>
                <a:gridCol w="6309010">
                  <a:extLst>
                    <a:ext uri="{9D8B030D-6E8A-4147-A177-3AD203B41FA5}">
                      <a16:colId xmlns:a16="http://schemas.microsoft.com/office/drawing/2014/main" val="3020617002"/>
                    </a:ext>
                  </a:extLst>
                </a:gridCol>
              </a:tblGrid>
              <a:tr h="305488">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dirty="0">
                          <a:solidFill>
                            <a:schemeClr val="tx1"/>
                          </a:solidFill>
                          <a:latin typeface="Arial" panose="020B0604020202020204" pitchFamily="34" charset="0"/>
                          <a:cs typeface="Arial" panose="020B0604020202020204" pitchFamily="34" charset="0"/>
                        </a:rPr>
                        <a:t>Antal</a:t>
                      </a:r>
                      <a:endParaRPr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164736">
                <a:tc>
                  <a:txBody>
                    <a:bodyPr/>
                    <a:lstStyle/>
                    <a:p>
                      <a:pPr algn="l"/>
                      <a:r>
                        <a:rPr lang="sv-SE" sz="1200" dirty="0">
                          <a:solidFill>
                            <a:schemeClr val="tx1"/>
                          </a:solidFill>
                          <a:latin typeface="Arial" panose="020B0604020202020204" pitchFamily="34" charset="0"/>
                          <a:cs typeface="Arial" panose="020B0604020202020204" pitchFamily="34" charset="0"/>
                        </a:rPr>
                        <a:t>Vill inte svara</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2</a:t>
                      </a:r>
                    </a:p>
                  </a:txBody>
                  <a:tcPr anchor="ctr">
                    <a:lnL w="31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bl>
          </a:graphicData>
        </a:graphic>
      </p:graphicFrame>
      <p:sp>
        <p:nvSpPr>
          <p:cNvPr id="11" name="textruta 10">
            <a:extLst>
              <a:ext uri="{FF2B5EF4-FFF2-40B4-BE49-F238E27FC236}">
                <a16:creationId xmlns:a16="http://schemas.microsoft.com/office/drawing/2014/main" id="{E92FB859-B350-084B-B7C0-3C9325291B15}"/>
              </a:ext>
            </a:extLst>
          </p:cNvPr>
          <p:cNvSpPr txBox="1"/>
          <p:nvPr/>
        </p:nvSpPr>
        <p:spPr>
          <a:xfrm>
            <a:off x="417600" y="6437948"/>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exkl. Vill inte svara: 128</a:t>
            </a:r>
          </a:p>
        </p:txBody>
      </p:sp>
      <p:sp>
        <p:nvSpPr>
          <p:cNvPr id="4" name="textruta 3">
            <a:extLst>
              <a:ext uri="{FF2B5EF4-FFF2-40B4-BE49-F238E27FC236}">
                <a16:creationId xmlns:a16="http://schemas.microsoft.com/office/drawing/2014/main" id="{DCF45D1A-687B-2B34-4393-105CA377AD1A}"/>
              </a:ext>
            </a:extLst>
          </p:cNvPr>
          <p:cNvSpPr txBox="1"/>
          <p:nvPr/>
        </p:nvSpPr>
        <p:spPr>
          <a:xfrm>
            <a:off x="1568624" y="16679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Vårdnadshavare: Göteborg</a:t>
            </a:r>
          </a:p>
        </p:txBody>
      </p:sp>
    </p:spTree>
    <p:extLst>
      <p:ext uri="{BB962C8B-B14F-4D97-AF65-F5344CB8AC3E}">
        <p14:creationId xmlns:p14="http://schemas.microsoft.com/office/powerpoint/2010/main" val="10466419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6</a:t>
            </a:fld>
            <a:endParaRPr lang="sv-SE"/>
          </a:p>
        </p:txBody>
      </p:sp>
      <p:graphicFrame>
        <p:nvGraphicFramePr>
          <p:cNvPr id="12" name="Diagram 11">
            <a:extLst>
              <a:ext uri="{FF2B5EF4-FFF2-40B4-BE49-F238E27FC236}">
                <a16:creationId xmlns:a16="http://schemas.microsoft.com/office/drawing/2014/main" id="{57C6086D-7765-D44F-9FA6-97251620B7B6}"/>
              </a:ext>
            </a:extLst>
          </p:cNvPr>
          <p:cNvGraphicFramePr/>
          <p:nvPr>
            <p:extLst>
              <p:ext uri="{D42A27DB-BD31-4B8C-83A1-F6EECF244321}">
                <p14:modId xmlns:p14="http://schemas.microsoft.com/office/powerpoint/2010/main" val="2345469077"/>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Är ditt barn...? Resultat för 2025</a:t>
            </a:r>
          </a:p>
        </p:txBody>
      </p:sp>
      <p:sp>
        <p:nvSpPr>
          <p:cNvPr id="11" name="textruta 10">
            <a:extLst>
              <a:ext uri="{FF2B5EF4-FFF2-40B4-BE49-F238E27FC236}">
                <a16:creationId xmlns:a16="http://schemas.microsoft.com/office/drawing/2014/main" id="{E92FB859-B350-084B-B7C0-3C9325291B15}"/>
              </a:ext>
            </a:extLst>
          </p:cNvPr>
          <p:cNvSpPr txBox="1"/>
          <p:nvPr/>
        </p:nvSpPr>
        <p:spPr>
          <a:xfrm>
            <a:off x="417600" y="6437948"/>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2025: 130</a:t>
            </a:r>
          </a:p>
        </p:txBody>
      </p:sp>
      <p:sp>
        <p:nvSpPr>
          <p:cNvPr id="2" name="textruta 1">
            <a:extLst>
              <a:ext uri="{FF2B5EF4-FFF2-40B4-BE49-F238E27FC236}">
                <a16:creationId xmlns:a16="http://schemas.microsoft.com/office/drawing/2014/main" id="{A0D29AFC-2FE9-8E7B-97E4-B90DE6DA6F25}"/>
              </a:ext>
            </a:extLst>
          </p:cNvPr>
          <p:cNvSpPr txBox="1"/>
          <p:nvPr/>
        </p:nvSpPr>
        <p:spPr>
          <a:xfrm>
            <a:off x="417600" y="6606061"/>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Könsresultat visas exklusive de som svarat "Annat" eller "Vill inte svara".​</a:t>
            </a:r>
          </a:p>
        </p:txBody>
      </p:sp>
      <p:sp>
        <p:nvSpPr>
          <p:cNvPr id="5" name="textruta 4">
            <a:extLst>
              <a:ext uri="{FF2B5EF4-FFF2-40B4-BE49-F238E27FC236}">
                <a16:creationId xmlns:a16="http://schemas.microsoft.com/office/drawing/2014/main" id="{3D8CDD47-1C91-2F0F-4854-12DC961BE31D}"/>
              </a:ext>
            </a:extLst>
          </p:cNvPr>
          <p:cNvSpPr txBox="1"/>
          <p:nvPr/>
        </p:nvSpPr>
        <p:spPr>
          <a:xfrm>
            <a:off x="1568624" y="16679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Vårdnadshavare: Göteborg</a:t>
            </a:r>
          </a:p>
        </p:txBody>
      </p:sp>
    </p:spTree>
    <p:extLst>
      <p:ext uri="{BB962C8B-B14F-4D97-AF65-F5344CB8AC3E}">
        <p14:creationId xmlns:p14="http://schemas.microsoft.com/office/powerpoint/2010/main" val="37708564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BB5C22-6FAB-40C4-6FFC-B92E9EBCB449}"/>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309B039D-791D-8FAB-A836-A86ABBD7275B}"/>
              </a:ext>
            </a:extLst>
          </p:cNvPr>
          <p:cNvSpPr>
            <a:spLocks noGrp="1"/>
          </p:cNvSpPr>
          <p:nvPr>
            <p:ph type="sldNum" sz="quarter" idx="11"/>
          </p:nvPr>
        </p:nvSpPr>
        <p:spPr/>
        <p:txBody>
          <a:bodyPr/>
          <a:lstStyle/>
          <a:p>
            <a:fld id="{35DC3D6C-A556-0D48-B15A-DD8A2D5F88FC}" type="slidenum">
              <a:rPr lang="sv-SE" smtClean="0"/>
              <a:t>7</a:t>
            </a:fld>
            <a:endParaRPr lang="sv-SE"/>
          </a:p>
        </p:txBody>
      </p:sp>
      <p:graphicFrame>
        <p:nvGraphicFramePr>
          <p:cNvPr id="12" name="Diagram 11">
            <a:extLst>
              <a:ext uri="{FF2B5EF4-FFF2-40B4-BE49-F238E27FC236}">
                <a16:creationId xmlns:a16="http://schemas.microsoft.com/office/drawing/2014/main" id="{347384B9-77DD-6E1D-47F9-95F377BCFD2D}"/>
              </a:ext>
            </a:extLst>
          </p:cNvPr>
          <p:cNvGraphicFramePr/>
          <p:nvPr>
            <p:extLst>
              <p:ext uri="{D42A27DB-BD31-4B8C-83A1-F6EECF244321}">
                <p14:modId xmlns:p14="http://schemas.microsoft.com/office/powerpoint/2010/main" val="3403625145"/>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14">
            <a:extLst>
              <a:ext uri="{FF2B5EF4-FFF2-40B4-BE49-F238E27FC236}">
                <a16:creationId xmlns:a16="http://schemas.microsoft.com/office/drawing/2014/main" id="{09890456-7755-6DFD-7B40-F09E008BF7AD}"/>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 Vilken eller vilka insatser är ditt barn beviljat? Resultat för 2025</a:t>
            </a:r>
          </a:p>
        </p:txBody>
      </p:sp>
      <p:sp>
        <p:nvSpPr>
          <p:cNvPr id="11" name="textruta 10">
            <a:extLst>
              <a:ext uri="{FF2B5EF4-FFF2-40B4-BE49-F238E27FC236}">
                <a16:creationId xmlns:a16="http://schemas.microsoft.com/office/drawing/2014/main" id="{12E5D5AE-BAB2-1D65-AE8E-E88E52DE6D50}"/>
              </a:ext>
            </a:extLst>
          </p:cNvPr>
          <p:cNvSpPr txBox="1"/>
          <p:nvPr/>
        </p:nvSpPr>
        <p:spPr>
          <a:xfrm>
            <a:off x="417600" y="6437948"/>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2025: 130</a:t>
            </a:r>
          </a:p>
        </p:txBody>
      </p:sp>
      <p:sp>
        <p:nvSpPr>
          <p:cNvPr id="4" name="textruta 3">
            <a:extLst>
              <a:ext uri="{FF2B5EF4-FFF2-40B4-BE49-F238E27FC236}">
                <a16:creationId xmlns:a16="http://schemas.microsoft.com/office/drawing/2014/main" id="{BF14EEF4-F2C6-EF87-AAF8-AF0E4E70C02B}"/>
              </a:ext>
            </a:extLst>
          </p:cNvPr>
          <p:cNvSpPr txBox="1"/>
          <p:nvPr/>
        </p:nvSpPr>
        <p:spPr>
          <a:xfrm>
            <a:off x="1568624" y="16679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Vårdnadshavare: Göteborg</a:t>
            </a:r>
          </a:p>
        </p:txBody>
      </p:sp>
    </p:spTree>
    <p:extLst>
      <p:ext uri="{BB962C8B-B14F-4D97-AF65-F5344CB8AC3E}">
        <p14:creationId xmlns:p14="http://schemas.microsoft.com/office/powerpoint/2010/main" val="2748235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426758-498F-D6FF-C934-22091B86EA8B}"/>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90485D57-592C-7494-CC93-451AD2D46C0F}"/>
              </a:ext>
            </a:extLst>
          </p:cNvPr>
          <p:cNvSpPr>
            <a:spLocks noGrp="1"/>
          </p:cNvSpPr>
          <p:nvPr>
            <p:ph type="sldNum" sz="quarter" idx="11"/>
          </p:nvPr>
        </p:nvSpPr>
        <p:spPr/>
        <p:txBody>
          <a:bodyPr/>
          <a:lstStyle/>
          <a:p>
            <a:fld id="{35DC3D6C-A556-0D48-B15A-DD8A2D5F88FC}" type="slidenum">
              <a:rPr lang="sv-SE" smtClean="0"/>
              <a:t>8</a:t>
            </a:fld>
            <a:endParaRPr lang="sv-SE"/>
          </a:p>
        </p:txBody>
      </p:sp>
      <p:graphicFrame>
        <p:nvGraphicFramePr>
          <p:cNvPr id="12" name="Diagram 11">
            <a:extLst>
              <a:ext uri="{FF2B5EF4-FFF2-40B4-BE49-F238E27FC236}">
                <a16:creationId xmlns:a16="http://schemas.microsoft.com/office/drawing/2014/main" id="{21D94050-3DE1-4621-62DB-DFFD4EFDA42A}"/>
              </a:ext>
            </a:extLst>
          </p:cNvPr>
          <p:cNvGraphicFramePr/>
          <p:nvPr>
            <p:extLst>
              <p:ext uri="{D42A27DB-BD31-4B8C-83A1-F6EECF244321}">
                <p14:modId xmlns:p14="http://schemas.microsoft.com/office/powerpoint/2010/main" val="1008669784"/>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14">
            <a:extLst>
              <a:ext uri="{FF2B5EF4-FFF2-40B4-BE49-F238E27FC236}">
                <a16:creationId xmlns:a16="http://schemas.microsoft.com/office/drawing/2014/main" id="{0509DD2A-C2EB-60A5-5B64-43EAD61609DA}"/>
              </a:ext>
            </a:extLst>
          </p:cNvPr>
          <p:cNvSpPr txBox="1"/>
          <p:nvPr/>
        </p:nvSpPr>
        <p:spPr>
          <a:xfrm>
            <a:off x="632519" y="1167401"/>
            <a:ext cx="8592444" cy="797078"/>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Upplever du att ditt barn får vara med och bestämma saker som är viktiga för hen?</a:t>
            </a:r>
          </a:p>
        </p:txBody>
      </p:sp>
      <p:sp>
        <p:nvSpPr>
          <p:cNvPr id="11" name="textruta 10">
            <a:extLst>
              <a:ext uri="{FF2B5EF4-FFF2-40B4-BE49-F238E27FC236}">
                <a16:creationId xmlns:a16="http://schemas.microsoft.com/office/drawing/2014/main" id="{3B24E666-0598-1E7D-290F-26B09E33A4C2}"/>
              </a:ext>
            </a:extLst>
          </p:cNvPr>
          <p:cNvSpPr txBox="1"/>
          <p:nvPr/>
        </p:nvSpPr>
        <p:spPr>
          <a:xfrm>
            <a:off x="417600" y="6437948"/>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2025: 135</a:t>
            </a:r>
          </a:p>
        </p:txBody>
      </p:sp>
      <p:sp>
        <p:nvSpPr>
          <p:cNvPr id="4" name="textruta 3">
            <a:extLst>
              <a:ext uri="{FF2B5EF4-FFF2-40B4-BE49-F238E27FC236}">
                <a16:creationId xmlns:a16="http://schemas.microsoft.com/office/drawing/2014/main" id="{4CDBC3CA-7216-E948-46BC-1D7DFBC4BA24}"/>
              </a:ext>
            </a:extLst>
          </p:cNvPr>
          <p:cNvSpPr txBox="1"/>
          <p:nvPr/>
        </p:nvSpPr>
        <p:spPr>
          <a:xfrm>
            <a:off x="1568624" y="16679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Vårdnadshavare: Göteborg</a:t>
            </a:r>
          </a:p>
        </p:txBody>
      </p:sp>
    </p:spTree>
    <p:extLst>
      <p:ext uri="{BB962C8B-B14F-4D97-AF65-F5344CB8AC3E}">
        <p14:creationId xmlns:p14="http://schemas.microsoft.com/office/powerpoint/2010/main" val="39512788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9</a:t>
            </a:fld>
            <a:endParaRPr lang="sv-SE"/>
          </a:p>
        </p:txBody>
      </p:sp>
      <p:sp>
        <p:nvSpPr>
          <p:cNvPr id="7" name="TextBox 14">
            <a:extLst>
              <a:ext uri="{FF2B5EF4-FFF2-40B4-BE49-F238E27FC236}">
                <a16:creationId xmlns:a16="http://schemas.microsoft.com/office/drawing/2014/main" id="{E547A9AC-EFE1-2D41-8662-C22D484BCBD4}"/>
              </a:ext>
            </a:extLst>
          </p:cNvPr>
          <p:cNvSpPr txBox="1"/>
          <p:nvPr/>
        </p:nvSpPr>
        <p:spPr>
          <a:xfrm>
            <a:off x="632519" y="1167401"/>
            <a:ext cx="8592444" cy="797078"/>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Upplever du att ditt barn får vara med och bestämma saker som är viktiga för hen?</a:t>
            </a:r>
          </a:p>
        </p:txBody>
      </p:sp>
      <p:graphicFrame>
        <p:nvGraphicFramePr>
          <p:cNvPr id="2" name="Tabell 10">
            <a:extLst>
              <a:ext uri="{FF2B5EF4-FFF2-40B4-BE49-F238E27FC236}">
                <a16:creationId xmlns:a16="http://schemas.microsoft.com/office/drawing/2014/main" id="{A8A8AC51-5AF9-206F-8D88-A5C65B9B2800}"/>
              </a:ext>
            </a:extLst>
          </p:cNvPr>
          <p:cNvGraphicFramePr>
            <a:graphicFrameLocks noGrp="1"/>
          </p:cNvGraphicFramePr>
          <p:nvPr>
            <p:extLst>
              <p:ext uri="{D42A27DB-BD31-4B8C-83A1-F6EECF244321}">
                <p14:modId xmlns:p14="http://schemas.microsoft.com/office/powerpoint/2010/main" val="2213923466"/>
              </p:ext>
            </p:extLst>
          </p:nvPr>
        </p:nvGraphicFramePr>
        <p:xfrm>
          <a:off x="376540" y="2590291"/>
          <a:ext cx="9115196" cy="2379137"/>
        </p:xfrm>
        <a:graphic>
          <a:graphicData uri="http://schemas.openxmlformats.org/drawingml/2006/table">
            <a:tbl>
              <a:tblPr firstRow="1" bandRow="1">
                <a:tableStyleId>{5C22544A-7EE6-4342-B048-85BDC9FD1C3A}</a:tableStyleId>
              </a:tblPr>
              <a:tblGrid>
                <a:gridCol w="1057132">
                  <a:extLst>
                    <a:ext uri="{9D8B030D-6E8A-4147-A177-3AD203B41FA5}">
                      <a16:colId xmlns:a16="http://schemas.microsoft.com/office/drawing/2014/main" val="60862922"/>
                    </a:ext>
                  </a:extLst>
                </a:gridCol>
                <a:gridCol w="1007258">
                  <a:extLst>
                    <a:ext uri="{9D8B030D-6E8A-4147-A177-3AD203B41FA5}">
                      <a16:colId xmlns:a16="http://schemas.microsoft.com/office/drawing/2014/main" val="2223991577"/>
                    </a:ext>
                  </a:extLst>
                </a:gridCol>
                <a:gridCol w="1007258">
                  <a:extLst>
                    <a:ext uri="{9D8B030D-6E8A-4147-A177-3AD203B41FA5}">
                      <a16:colId xmlns:a16="http://schemas.microsoft.com/office/drawing/2014/main" val="3316200923"/>
                    </a:ext>
                  </a:extLst>
                </a:gridCol>
                <a:gridCol w="1007258">
                  <a:extLst>
                    <a:ext uri="{9D8B030D-6E8A-4147-A177-3AD203B41FA5}">
                      <a16:colId xmlns:a16="http://schemas.microsoft.com/office/drawing/2014/main" val="2683324575"/>
                    </a:ext>
                  </a:extLst>
                </a:gridCol>
                <a:gridCol w="1007258">
                  <a:extLst>
                    <a:ext uri="{9D8B030D-6E8A-4147-A177-3AD203B41FA5}">
                      <a16:colId xmlns:a16="http://schemas.microsoft.com/office/drawing/2014/main" val="3090419308"/>
                    </a:ext>
                  </a:extLst>
                </a:gridCol>
                <a:gridCol w="1007258">
                  <a:extLst>
                    <a:ext uri="{9D8B030D-6E8A-4147-A177-3AD203B41FA5}">
                      <a16:colId xmlns:a16="http://schemas.microsoft.com/office/drawing/2014/main" val="2412723157"/>
                    </a:ext>
                  </a:extLst>
                </a:gridCol>
                <a:gridCol w="1007258">
                  <a:extLst>
                    <a:ext uri="{9D8B030D-6E8A-4147-A177-3AD203B41FA5}">
                      <a16:colId xmlns:a16="http://schemas.microsoft.com/office/drawing/2014/main" val="1343784993"/>
                    </a:ext>
                  </a:extLst>
                </a:gridCol>
                <a:gridCol w="1007258">
                  <a:extLst>
                    <a:ext uri="{9D8B030D-6E8A-4147-A177-3AD203B41FA5}">
                      <a16:colId xmlns:a16="http://schemas.microsoft.com/office/drawing/2014/main" val="462950667"/>
                    </a:ext>
                  </a:extLst>
                </a:gridCol>
                <a:gridCol w="1007258">
                  <a:extLst>
                    <a:ext uri="{9D8B030D-6E8A-4147-A177-3AD203B41FA5}">
                      <a16:colId xmlns:a16="http://schemas.microsoft.com/office/drawing/2014/main" val="1838018747"/>
                    </a:ext>
                  </a:extLst>
                </a:gridCol>
              </a:tblGrid>
              <a:tr h="550677">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latin typeface="Arial" panose="020B0604020202020204" pitchFamily="34" charset="0"/>
                          <a:cs typeface="Arial" panose="020B0604020202020204" pitchFamily="34" charset="0"/>
                        </a:rPr>
                        <a:t>Korttidshem</a:t>
                      </a:r>
                    </a:p>
                  </a:txBody>
                  <a:tcPr anchor="b">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algn="ctr"/>
                      <a:r>
                        <a:rPr lang="sv-SE" sz="1200" b="1" dirty="0">
                          <a:solidFill>
                            <a:schemeClr val="tx1"/>
                          </a:solidFill>
                          <a:latin typeface="Arial" panose="020B0604020202020204" pitchFamily="34" charset="0"/>
                          <a:cs typeface="Arial" panose="020B0604020202020204" pitchFamily="34" charset="0"/>
                        </a:rPr>
                        <a:t>Barnboende</a:t>
                      </a:r>
                      <a:endParaRPr lang="sv-SE" sz="1200" dirty="0">
                        <a:solidFill>
                          <a:schemeClr val="tx1"/>
                        </a:solidFill>
                        <a:latin typeface="Arial" panose="020B0604020202020204" pitchFamily="34" charset="0"/>
                        <a:cs typeface="Arial" panose="020B0604020202020204" pitchFamily="34" charset="0"/>
                      </a:endParaRPr>
                    </a:p>
                  </a:txBody>
                  <a:tcPr anchor="b">
                    <a:lnL w="6350" cap="flat" cmpd="sng" algn="ctr">
                      <a:solidFill>
                        <a:schemeClr val="tx1">
                          <a:lumMod val="75000"/>
                          <a:lumOff val="25000"/>
                        </a:schemeClr>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latin typeface="Arial" panose="020B0604020202020204" pitchFamily="34" charset="0"/>
                          <a:cs typeface="Arial" panose="020B0604020202020204" pitchFamily="34" charset="0"/>
                        </a:rPr>
                        <a:t>Lägerverksamhet</a:t>
                      </a:r>
                    </a:p>
                  </a:txBody>
                  <a:tcPr anchor="b">
                    <a:lnL w="3175" cap="flat" cmpd="sng" algn="ctr">
                      <a:solidFill>
                        <a:schemeClr val="tx1">
                          <a:lumMod val="75000"/>
                          <a:lumOff val="25000"/>
                        </a:schemeClr>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6350"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latin typeface="Arial" panose="020B0604020202020204" pitchFamily="34" charset="0"/>
                          <a:cs typeface="Arial" panose="020B0604020202020204" pitchFamily="34" charset="0"/>
                        </a:rPr>
                        <a:t>Avlösarservice</a:t>
                      </a:r>
                    </a:p>
                  </a:txBody>
                  <a:tcPr anchor="b">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a:t>
                      </a:r>
                      <a:endParaRPr sz="1200" i="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36</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31</a:t>
                      </a: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33</a:t>
                      </a:r>
                    </a:p>
                  </a:txBody>
                  <a:tcPr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62</a:t>
                      </a: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65</a:t>
                      </a:r>
                    </a:p>
                  </a:txBody>
                  <a:tcPr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60</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ctr" fontAlgn="ctr">
                        <a:buNone/>
                      </a:pPr>
                      <a:r>
                        <a:rPr lang="sv-SE" sz="1200" b="0" i="0" u="none" strike="noStrike" dirty="0">
                          <a:solidFill>
                            <a:srgbClr val="000000"/>
                          </a:solidFill>
                          <a:effectLst/>
                          <a:latin typeface="Arial" panose="020B0604020202020204" pitchFamily="34" charset="0"/>
                        </a:rPr>
                        <a:t>Ja</a:t>
                      </a:r>
                    </a:p>
                  </a:txBody>
                  <a:tcPr marL="9525" marR="9525" marT="9525"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81%</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74 %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dirty="0"/>
                        <a:t>-</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85%</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84 %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68%</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75 %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algn="ctr" fontAlgn="ctr">
                        <a:buNone/>
                      </a:pPr>
                      <a:r>
                        <a:rPr lang="sv-SE" sz="1200" b="0" i="0" u="none" strike="noStrike">
                          <a:solidFill>
                            <a:srgbClr val="000000"/>
                          </a:solidFill>
                          <a:effectLst/>
                          <a:latin typeface="Arial" panose="020B0604020202020204" pitchFamily="34" charset="0"/>
                        </a:rPr>
                        <a:t>Ibland</a:t>
                      </a:r>
                    </a:p>
                  </a:txBody>
                  <a:tcPr marL="9525" marR="9525" marT="9525"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a:solidFill>
                            <a:srgbClr val="000000"/>
                          </a:solidFill>
                          <a:effectLst/>
                          <a:latin typeface="Arial" panose="020B0604020202020204" pitchFamily="34" charset="0"/>
                        </a:rPr>
                        <a:t>17%</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19 %</a:t>
                      </a: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dirty="0"/>
                        <a:t>-</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15%</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15 %</a:t>
                      </a: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a:solidFill>
                            <a:srgbClr val="000000"/>
                          </a:solidFill>
                          <a:effectLst/>
                          <a:latin typeface="Arial" panose="020B0604020202020204" pitchFamily="34" charset="0"/>
                        </a:rPr>
                        <a:t>25%</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18 %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algn="ctr" fontAlgn="ctr">
                        <a:buNone/>
                      </a:pPr>
                      <a:r>
                        <a:rPr lang="sv-SE" sz="1200" b="0" i="0" u="none" strike="noStrike" dirty="0">
                          <a:solidFill>
                            <a:srgbClr val="000000"/>
                          </a:solidFill>
                          <a:effectLst/>
                          <a:latin typeface="Arial" panose="020B0604020202020204" pitchFamily="34" charset="0"/>
                        </a:rPr>
                        <a:t>Nej</a:t>
                      </a:r>
                    </a:p>
                  </a:txBody>
                  <a:tcPr marL="9525" marR="9525" marT="9525" marB="0"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3%</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6 %</a:t>
                      </a:r>
                    </a:p>
                  </a:txBody>
                  <a:tcPr anchor="ctr">
                    <a:lnL w="3175" cap="flat" cmpd="sng" algn="ctr">
                      <a:solidFill>
                        <a:schemeClr val="tx1"/>
                      </a:solidFill>
                      <a:prstDash val="solid"/>
                      <a:round/>
                      <a:headEnd type="none" w="med" len="med"/>
                      <a:tailEnd type="none" w="med" len="med"/>
                    </a:lnL>
                    <a:lnR w="6350"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a:t>
                      </a:r>
                    </a:p>
                  </a:txBody>
                  <a:tcPr anchor="ctr">
                    <a:lnL w="6350"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dirty="0"/>
                        <a:t>-</a:t>
                      </a:r>
                    </a:p>
                  </a:txBody>
                  <a:tcPr anchor="ctr">
                    <a:lnL w="3175" cap="flat" cmpd="sng" algn="ctr">
                      <a:solidFill>
                        <a:schemeClr val="tx1"/>
                      </a:solid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0%</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2 %</a:t>
                      </a:r>
                    </a:p>
                  </a:txBody>
                  <a:tcPr anchor="ctr">
                    <a:lnL w="3175" cap="flat" cmpd="sng" algn="ctr">
                      <a:noFill/>
                      <a:prstDash val="solid"/>
                      <a:round/>
                      <a:headEnd type="none" w="med" len="med"/>
                      <a:tailEnd type="none" w="med" len="med"/>
                    </a:lnL>
                    <a:lnR w="3175" cap="flat" cmpd="sng" algn="ctr">
                      <a:solidFill>
                        <a:schemeClr val="tx1">
                          <a:lumMod val="75000"/>
                          <a:lumOff val="2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8%</a:t>
                      </a:r>
                    </a:p>
                  </a:txBody>
                  <a:tcPr marL="9525" marR="9525" marT="9525" marB="0" anchor="ctr">
                    <a:lnL w="3175" cap="flat" cmpd="sng" algn="ctr">
                      <a:solidFill>
                        <a:schemeClr val="tx1">
                          <a:lumMod val="75000"/>
                          <a:lumOff val="25000"/>
                        </a:schemeClr>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7 %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
        <p:nvSpPr>
          <p:cNvPr id="5" name="textruta 4">
            <a:extLst>
              <a:ext uri="{FF2B5EF4-FFF2-40B4-BE49-F238E27FC236}">
                <a16:creationId xmlns:a16="http://schemas.microsoft.com/office/drawing/2014/main" id="{12800B35-7B77-B7B3-62EB-3BEE4AC091C3}"/>
              </a:ext>
            </a:extLst>
          </p:cNvPr>
          <p:cNvSpPr txBox="1"/>
          <p:nvPr/>
        </p:nvSpPr>
        <p:spPr>
          <a:xfrm>
            <a:off x="1640632" y="136523"/>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Vårdnadshavare: Göteborg</a:t>
            </a:r>
          </a:p>
        </p:txBody>
      </p:sp>
    </p:spTree>
    <p:extLst>
      <p:ext uri="{BB962C8B-B14F-4D97-AF65-F5344CB8AC3E}">
        <p14:creationId xmlns:p14="http://schemas.microsoft.com/office/powerpoint/2010/main" val="172250546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81995f5d-9335-436c-a2b5-621a7700c809">
      <Terms xmlns="http://schemas.microsoft.com/office/infopath/2007/PartnerControls"/>
    </lcf76f155ced4ddcb4097134ff3c332f>
    <TaxCatchAll xmlns="5a1fb5e2-c5c7-409d-8567-049707731070"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875E57F83DC25C4C88AB49C8B2205EC3" ma:contentTypeVersion="13" ma:contentTypeDescription="Skapa ett nytt dokument." ma:contentTypeScope="" ma:versionID="00864a8163aa0af1bbe9c49edab02233">
  <xsd:schema xmlns:xsd="http://www.w3.org/2001/XMLSchema" xmlns:xs="http://www.w3.org/2001/XMLSchema" xmlns:p="http://schemas.microsoft.com/office/2006/metadata/properties" xmlns:ns2="81995f5d-9335-436c-a2b5-621a7700c809" xmlns:ns3="5a1fb5e2-c5c7-409d-8567-049707731070" targetNamespace="http://schemas.microsoft.com/office/2006/metadata/properties" ma:root="true" ma:fieldsID="0464fa5e16818c3d013da92cac2de37f" ns2:_="" ns3:_="">
    <xsd:import namespace="81995f5d-9335-436c-a2b5-621a7700c809"/>
    <xsd:import namespace="5a1fb5e2-c5c7-409d-8567-04970773107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995f5d-9335-436c-a2b5-621a7700c80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Bildmarkeringar" ma:readOnly="false" ma:fieldId="{5cf76f15-5ced-4ddc-b409-7134ff3c332f}" ma:taxonomyMulti="true" ma:sspId="3b54c204-4c6b-42e0-9ca7-399eb0cc1f62"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a1fb5e2-c5c7-409d-8567-04970773107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7b165f7-5224-4e0c-9499-a165b0466c05}" ma:internalName="TaxCatchAll" ma:showField="CatchAllData" ma:web="5a1fb5e2-c5c7-409d-8567-04970773107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2DC3070-E1DB-4D3E-86C1-F8862FD3F43E}">
  <ds:schemaRefs>
    <ds:schemaRef ds:uri="http://schemas.microsoft.com/sharepoint/v3/contenttype/forms"/>
  </ds:schemaRefs>
</ds:datastoreItem>
</file>

<file path=customXml/itemProps2.xml><?xml version="1.0" encoding="utf-8"?>
<ds:datastoreItem xmlns:ds="http://schemas.openxmlformats.org/officeDocument/2006/customXml" ds:itemID="{4ED92C0D-E19D-4BC2-AD35-01AD0574F59E}">
  <ds:schemaRefs>
    <ds:schemaRef ds:uri="http://purl.org/dc/dcmitype/"/>
    <ds:schemaRef ds:uri="http://purl.org/dc/terms/"/>
    <ds:schemaRef ds:uri="http://schemas.microsoft.com/office/2006/metadata/properties"/>
    <ds:schemaRef ds:uri="81995f5d-9335-436c-a2b5-621a7700c809"/>
    <ds:schemaRef ds:uri="http://purl.org/dc/elements/1.1/"/>
    <ds:schemaRef ds:uri="http://schemas.microsoft.com/office/infopath/2007/PartnerControls"/>
    <ds:schemaRef ds:uri="http://www.w3.org/XML/1998/namespace"/>
    <ds:schemaRef ds:uri="5a1fb5e2-c5c7-409d-8567-049707731070"/>
    <ds:schemaRef ds:uri="http://schemas.openxmlformats.org/package/2006/metadata/core-properties"/>
    <ds:schemaRef ds:uri="http://schemas.microsoft.com/office/2006/documentManagement/types"/>
  </ds:schemaRefs>
</ds:datastoreItem>
</file>

<file path=customXml/itemProps3.xml><?xml version="1.0" encoding="utf-8"?>
<ds:datastoreItem xmlns:ds="http://schemas.openxmlformats.org/officeDocument/2006/customXml" ds:itemID="{43593699-44E5-4664-B583-C1FCE03EB88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1995f5d-9335-436c-a2b5-621a7700c809"/>
    <ds:schemaRef ds:uri="5a1fb5e2-c5c7-409d-8567-04970773107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2015</Words>
  <Application>Microsoft Office PowerPoint</Application>
  <PresentationFormat>A4 (210 x 297 mm)</PresentationFormat>
  <Paragraphs>864</Paragraphs>
  <Slides>35</Slides>
  <Notes>2</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35</vt:i4>
      </vt:variant>
    </vt:vector>
  </HeadingPairs>
  <TitlesOfParts>
    <vt:vector size="39" baseType="lpstr">
      <vt:lpstr>Arial</vt:lpstr>
      <vt:lpstr>Arial Black</vt:lpstr>
      <vt:lpstr>Calibri</vt:lpstr>
      <vt:lpstr>Office Theme</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Rapport från Enkätfabriken</dc:title>
  <dc:subject/>
  <dc:creator>Enkätfabriken</dc:creator>
  <cp:keywords/>
  <dc:description/>
  <cp:lastModifiedBy>Birgit Lund</cp:lastModifiedBy>
  <cp:revision>692</cp:revision>
  <cp:lastPrinted>2018-04-19T16:41:41Z</cp:lastPrinted>
  <dcterms:created xsi:type="dcterms:W3CDTF">2018-04-19T14:35:35Z</dcterms:created>
  <dcterms:modified xsi:type="dcterms:W3CDTF">2025-11-26T15:32:59Z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0x010100875E57F83DC25C4C88AB49C8B2205EC3</vt:lpwstr>
  </property>
  <property fmtid="{D5CDD505-2E9C-101B-9397-08002B2CF9AE}" pid="3" name="MediaServiceImageTags">
    <vt:lpwstr/>
  </property>
</Properties>
</file>